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5"/>
  </p:notesMasterIdLst>
  <p:sldIdLst>
    <p:sldId id="275" r:id="rId2"/>
    <p:sldId id="277" r:id="rId3"/>
    <p:sldId id="392" r:id="rId4"/>
    <p:sldId id="391" r:id="rId5"/>
    <p:sldId id="278" r:id="rId6"/>
    <p:sldId id="280" r:id="rId7"/>
    <p:sldId id="439" r:id="rId8"/>
    <p:sldId id="282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428" r:id="rId20"/>
    <p:sldId id="429" r:id="rId21"/>
    <p:sldId id="430" r:id="rId22"/>
    <p:sldId id="431" r:id="rId23"/>
    <p:sldId id="432" r:id="rId24"/>
    <p:sldId id="433" r:id="rId25"/>
    <p:sldId id="294" r:id="rId26"/>
    <p:sldId id="295" r:id="rId27"/>
    <p:sldId id="296" r:id="rId28"/>
    <p:sldId id="300" r:id="rId29"/>
    <p:sldId id="301" r:id="rId30"/>
    <p:sldId id="302" r:id="rId31"/>
    <p:sldId id="303" r:id="rId32"/>
    <p:sldId id="304" r:id="rId33"/>
    <p:sldId id="305" r:id="rId34"/>
    <p:sldId id="440" r:id="rId35"/>
    <p:sldId id="313" r:id="rId36"/>
    <p:sldId id="314" r:id="rId37"/>
    <p:sldId id="315" r:id="rId38"/>
    <p:sldId id="316" r:id="rId39"/>
    <p:sldId id="318" r:id="rId40"/>
    <p:sldId id="415" r:id="rId41"/>
    <p:sldId id="319" r:id="rId42"/>
    <p:sldId id="414" r:id="rId43"/>
    <p:sldId id="320" r:id="rId44"/>
    <p:sldId id="325" r:id="rId45"/>
    <p:sldId id="326" r:id="rId46"/>
    <p:sldId id="327" r:id="rId47"/>
    <p:sldId id="328" r:id="rId48"/>
    <p:sldId id="329" r:id="rId49"/>
    <p:sldId id="330" r:id="rId50"/>
    <p:sldId id="331" r:id="rId51"/>
    <p:sldId id="332" r:id="rId52"/>
    <p:sldId id="417" r:id="rId53"/>
    <p:sldId id="334" r:id="rId54"/>
    <p:sldId id="335" r:id="rId55"/>
    <p:sldId id="336" r:id="rId56"/>
    <p:sldId id="337" r:id="rId57"/>
    <p:sldId id="425" r:id="rId58"/>
    <p:sldId id="426" r:id="rId59"/>
    <p:sldId id="427" r:id="rId60"/>
    <p:sldId id="340" r:id="rId61"/>
    <p:sldId id="393" r:id="rId62"/>
    <p:sldId id="441" r:id="rId63"/>
    <p:sldId id="379" r:id="rId64"/>
  </p:sldIdLst>
  <p:sldSz cx="9144000" cy="6858000" type="screen4x3"/>
  <p:notesSz cx="7315200" cy="9601200"/>
  <p:embeddedFontLst>
    <p:embeddedFont>
      <p:font typeface="Calibri" pitchFamily="34" charset="0"/>
      <p:regular r:id="rId66"/>
      <p:bold r:id="rId67"/>
      <p:italic r:id="rId68"/>
      <p:boldItalic r:id="rId69"/>
    </p:embeddedFont>
    <p:embeddedFont>
      <p:font typeface="12   Yagut_shsmrt" pitchFamily="2" charset="-78"/>
      <p:bold r:id="rId70"/>
    </p:embeddedFont>
    <p:embeddedFont>
      <p:font typeface="B Yekan" pitchFamily="2" charset="-78"/>
      <p:regular r:id="rId71"/>
    </p:embeddedFont>
    <p:embeddedFont>
      <p:font typeface="B Koodak" pitchFamily="2" charset="-78"/>
      <p:bold r:id="rId72"/>
    </p:embeddedFont>
    <p:embeddedFont>
      <p:font typeface="B Zar" pitchFamily="2" charset="-78"/>
      <p:regular r:id="rId73"/>
      <p:bold r:id="rId74"/>
    </p:embeddedFont>
    <p:embeddedFont>
      <p:font typeface="Dast Nevis" pitchFamily="66" charset="-78"/>
      <p:regular r:id="rId7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000000"/>
    <a:srgbClr val="FFFF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15620"/>
    <p:restoredTop sz="86243" autoAdjust="0"/>
  </p:normalViewPr>
  <p:slideViewPr>
    <p:cSldViewPr>
      <p:cViewPr>
        <p:scale>
          <a:sx n="66" d="100"/>
          <a:sy n="66" d="100"/>
        </p:scale>
        <p:origin x="-101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7362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1.fntdata"/><Relationship Id="rId74" Type="http://schemas.openxmlformats.org/officeDocument/2006/relationships/font" Target="fonts/font9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A71CD441-38CA-4182-B424-8A6D24C26317}" type="datetimeFigureOut">
              <a:rPr lang="en-US" smtClean="0"/>
              <a:pPr/>
              <a:t>8/13/2014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4D664CC-5FD1-452E-AF1E-1710C4A21A9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a-IR" dirty="0" smtClean="0"/>
              <a:t>مهدی ناصری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rtl="1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billionairebelief.com/wp-content/uploads/2011/01/making-money1-1024x90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200" y="533400"/>
            <a:ext cx="4114800" cy="2438400"/>
          </a:xfr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>
            <a:noAutofit/>
          </a:bodyPr>
          <a:lstStyle/>
          <a:p>
            <a:pPr algn="ctr">
              <a:buNone/>
            </a:pPr>
            <a:r>
              <a:rPr lang="fa-IR" sz="7200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cs typeface="12   Yagut_shsmrt" pitchFamily="2" charset="-78"/>
              </a:rPr>
              <a:t>تكنيك‌هاي</a:t>
            </a:r>
          </a:p>
          <a:p>
            <a:pPr algn="ctr">
              <a:buNone/>
            </a:pPr>
            <a:r>
              <a:rPr lang="fa-IR" sz="7200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cs typeface="12   Yagut_shsmrt" pitchFamily="2" charset="-78"/>
              </a:rPr>
              <a:t>پول</a:t>
            </a:r>
            <a:r>
              <a:rPr lang="fa-IR" sz="7200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cs typeface="12   Yagut_shsmrt" pitchFamily="2" charset="-78"/>
              </a:rPr>
              <a:t>‌سازي</a:t>
            </a:r>
            <a:endParaRPr lang="en-US" sz="7200" dirty="0" smtClean="0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cs typeface="12   Yagut_shsmrt" pitchFamily="2" charset="-78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4800" y="5943600"/>
            <a:ext cx="8077200" cy="99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342900" marR="0" lvl="0" indent="-342900" algn="ct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a-IR" sz="4800" b="1" i="0" u="none" strike="noStrike" kern="1200" spc="50" normalizeH="0" baseline="0" noProof="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+mn-lt"/>
                <a:ea typeface="+mn-ea"/>
                <a:cs typeface="12   Yagut_shsmrt" pitchFamily="2" charset="-78"/>
              </a:rPr>
              <a:t>كه هر استارت‌آپي بايد بلد باشد.</a:t>
            </a:r>
            <a:endParaRPr kumimoji="0" lang="en-US" sz="4800" b="1" i="0" u="none" strike="noStrike" kern="1200" spc="50" normalizeH="0" baseline="0" noProof="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uLnTx/>
              <a:uFillTx/>
              <a:latin typeface="+mn-lt"/>
              <a:ea typeface="+mn-ea"/>
              <a:cs typeface="12   Yagut_shsmrt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1676400" cy="46166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fa-IR" sz="2400" b="1" dirty="0" smtClean="0">
                <a:solidFill>
                  <a:schemeClr val="bg1"/>
                </a:solidFill>
                <a:cs typeface="B Yekan" pitchFamily="2" charset="-78"/>
              </a:rPr>
              <a:t>مهدی ناصری</a:t>
            </a:r>
            <a:endParaRPr lang="en-US" sz="2400" b="1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00742"/>
            <a:ext cx="1676400" cy="338554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  <a:cs typeface="B Yekan" pitchFamily="2" charset="-78"/>
              </a:rPr>
              <a:t>www.mnasseri.ir</a:t>
            </a:r>
            <a:endParaRPr lang="en-US" sz="1600" b="1" dirty="0">
              <a:solidFill>
                <a:schemeClr val="bg1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 b="454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990600" y="327835"/>
            <a:ext cx="6858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200" dirty="0" smtClean="0">
                <a:solidFill>
                  <a:sysClr val="windowText" lastClr="000000"/>
                </a:solidFill>
                <a:cs typeface="Dast Nevis" pitchFamily="66" charset="-78"/>
              </a:rPr>
              <a:t>مردم دوست دارند حرفه‌ اي به نظر آيند</a:t>
            </a:r>
            <a:endParaRPr lang="en-US" sz="32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86400" y="2133600"/>
            <a:ext cx="3124200" cy="2862322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600" i="1" dirty="0" smtClean="0">
                <a:solidFill>
                  <a:schemeClr val="bg1"/>
                </a:solidFill>
                <a:cs typeface="B Zar" pitchFamily="2" charset="-78"/>
              </a:rPr>
              <a:t>مثال: </a:t>
            </a:r>
            <a:r>
              <a:rPr lang="en-US" sz="3600" i="1" dirty="0" err="1" smtClean="0">
                <a:solidFill>
                  <a:schemeClr val="bg1"/>
                </a:solidFill>
                <a:cs typeface="B Zar" pitchFamily="2" charset="-78"/>
              </a:rPr>
              <a:t>Slideshare</a:t>
            </a:r>
            <a:endParaRPr lang="fa-IR" sz="3600" i="1" dirty="0" smtClean="0">
              <a:solidFill>
                <a:schemeClr val="bg1"/>
              </a:solidFill>
              <a:cs typeface="B Zar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تنها دليلي كه برخي حاضرند به اين سايت 190$ در سال بدهند اين  است كه دوست ندارند صفحه پروفايل‌شان شبيه اين باشد...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 b="454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990600" y="327835"/>
            <a:ext cx="6858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200" dirty="0" smtClean="0">
                <a:solidFill>
                  <a:sysClr val="windowText" lastClr="000000"/>
                </a:solidFill>
                <a:cs typeface="Dast Nevis" pitchFamily="66" charset="-78"/>
              </a:rPr>
              <a:t>مردم دوست دارند حرفه‌ اي به نظر آيند</a:t>
            </a:r>
            <a:endParaRPr lang="en-US" sz="32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86400" y="2133600"/>
            <a:ext cx="3124200" cy="3600986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600" i="1" dirty="0" smtClean="0">
                <a:solidFill>
                  <a:schemeClr val="bg1"/>
                </a:solidFill>
                <a:cs typeface="B Zar" pitchFamily="2" charset="-78"/>
              </a:rPr>
              <a:t>مثال: </a:t>
            </a:r>
            <a:r>
              <a:rPr lang="en-US" sz="3600" i="1" dirty="0" err="1" smtClean="0">
                <a:solidFill>
                  <a:schemeClr val="bg1"/>
                </a:solidFill>
                <a:cs typeface="B Zar" pitchFamily="2" charset="-78"/>
              </a:rPr>
              <a:t>Slideshare</a:t>
            </a:r>
            <a:endParaRPr lang="fa-IR" sz="3600" i="1" dirty="0" smtClean="0">
              <a:solidFill>
                <a:schemeClr val="bg1"/>
              </a:solidFill>
              <a:cs typeface="B Zar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تنها دليلي كه برخي حاضرند به اين سايت 190$ در سال بدهند اين  است كه دوست ندارند صفحه پروفايل‌شان شبيه اين باشد...</a:t>
            </a:r>
            <a:endParaRPr lang="en-US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r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بلكه شبيه اين باشد </a:t>
            </a:r>
            <a:r>
              <a:rPr lang="en-US" sz="2400" dirty="0" smtClean="0">
                <a:solidFill>
                  <a:schemeClr val="bg1"/>
                </a:solidFill>
                <a:cs typeface="B Yekan" pitchFamily="2" charset="-78"/>
                <a:sym typeface="Wingdings" pitchFamily="2" charset="2"/>
              </a:rPr>
              <a:t>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 b="4444"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990600" y="327835"/>
            <a:ext cx="6858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200" dirty="0" smtClean="0">
                <a:solidFill>
                  <a:sysClr val="windowText" lastClr="000000"/>
                </a:solidFill>
                <a:cs typeface="Dast Nevis" pitchFamily="66" charset="-78"/>
              </a:rPr>
              <a:t>مردم دوست دارند حرفه‌ اي به نظر آيند</a:t>
            </a:r>
            <a:endParaRPr lang="en-US" sz="32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62600" y="2133600"/>
            <a:ext cx="3200400" cy="1569660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600" i="1" dirty="0" smtClean="0">
                <a:solidFill>
                  <a:schemeClr val="bg1"/>
                </a:solidFill>
                <a:cs typeface="B Zar" pitchFamily="2" charset="-78"/>
              </a:rPr>
              <a:t>مثال: </a:t>
            </a:r>
            <a:r>
              <a:rPr lang="en-US" sz="3600" i="1" dirty="0" smtClean="0">
                <a:solidFill>
                  <a:schemeClr val="bg1"/>
                </a:solidFill>
                <a:cs typeface="B Zar" pitchFamily="2" charset="-78"/>
              </a:rPr>
              <a:t>Flickr.com</a:t>
            </a:r>
          </a:p>
          <a:p>
            <a:pPr algn="r" rtl="1"/>
            <a:r>
              <a:rPr lang="fa-IR" sz="2000" dirty="0" smtClean="0">
                <a:solidFill>
                  <a:schemeClr val="bg1"/>
                </a:solidFill>
                <a:cs typeface="B Yekan" pitchFamily="2" charset="-78"/>
              </a:rPr>
              <a:t>برخي افراد 25$ در سال مي‌دهند فقط به خاطر اينكه علامت </a:t>
            </a:r>
            <a:r>
              <a:rPr lang="en-US" sz="2000" dirty="0" smtClean="0">
                <a:solidFill>
                  <a:schemeClr val="bg1"/>
                </a:solidFill>
                <a:cs typeface="B Yekan" pitchFamily="2" charset="-78"/>
              </a:rPr>
              <a:t>PRO</a:t>
            </a:r>
            <a:r>
              <a:rPr lang="fa-IR" sz="2000" dirty="0" smtClean="0">
                <a:solidFill>
                  <a:schemeClr val="bg1"/>
                </a:solidFill>
                <a:cs typeface="B Yekan" pitchFamily="2" charset="-78"/>
              </a:rPr>
              <a:t> را داشته باشند.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86400" y="4038600"/>
            <a:ext cx="3200400" cy="1200329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600" i="1" dirty="0" smtClean="0">
                <a:solidFill>
                  <a:schemeClr val="bg1"/>
                </a:solidFill>
                <a:cs typeface="B Zar" pitchFamily="2" charset="-78"/>
              </a:rPr>
              <a:t>اين قصه همچنان ادامه دارد....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5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3613299" y="2819400"/>
            <a:ext cx="20574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400" dirty="0" smtClean="0">
                <a:solidFill>
                  <a:sysClr val="windowText" lastClr="000000"/>
                </a:solidFill>
                <a:cs typeface="B Zar" pitchFamily="2" charset="-78"/>
              </a:rPr>
              <a:t>تعلق به يك جمع</a:t>
            </a:r>
            <a:endParaRPr lang="en-US" sz="2400" dirty="0">
              <a:solidFill>
                <a:sysClr val="windowText" lastClr="000000"/>
              </a:solidFill>
              <a:cs typeface="B Zar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4299" y="3255334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solidFill>
                  <a:sysClr val="windowText" lastClr="000000"/>
                </a:solidFill>
                <a:cs typeface="Dast Nevis" pitchFamily="66" charset="-78"/>
              </a:rPr>
              <a:t>مردم دوست دارند عضو يك گروه يا چيزي بزرگتر باشند.</a:t>
            </a:r>
            <a:endParaRPr lang="en-US" sz="3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b="4444"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152400" y="304800"/>
            <a:ext cx="88392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solidFill>
                  <a:sysClr val="windowText" lastClr="000000"/>
                </a:solidFill>
                <a:cs typeface="Dast Nevis" pitchFamily="66" charset="-78"/>
              </a:rPr>
              <a:t>مردم دوست دارند عضو يك گروه يا چيزي بزرگتر باشند.</a:t>
            </a:r>
            <a:endParaRPr lang="en-US" sz="3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86400" y="2286000"/>
            <a:ext cx="3429000" cy="4216539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600" i="1" dirty="0" smtClean="0">
                <a:solidFill>
                  <a:schemeClr val="bg1"/>
                </a:solidFill>
                <a:cs typeface="B Zar" pitchFamily="2" charset="-78"/>
              </a:rPr>
              <a:t>مثال: </a:t>
            </a:r>
            <a:r>
              <a:rPr lang="en-US" sz="3600" i="1" dirty="0" smtClean="0">
                <a:solidFill>
                  <a:schemeClr val="bg1"/>
                </a:solidFill>
                <a:cs typeface="B Zar" pitchFamily="2" charset="-78"/>
              </a:rPr>
              <a:t>App.net</a:t>
            </a:r>
          </a:p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يك توييتر پولي؟ واقعا؟ </a:t>
            </a:r>
          </a:p>
          <a:p>
            <a:pPr algn="r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همينطوره! شما در توييتر يك كاربر معمولي هستيد ولي اينجا يك عضو مهم. با 5$ درماه شروع مي‌شود.</a:t>
            </a:r>
          </a:p>
          <a:p>
            <a:pPr algn="r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شما يك هدف مشترك داريد: </a:t>
            </a:r>
          </a:p>
          <a:p>
            <a:pPr algn="r" rtl="1"/>
            <a:endParaRPr lang="fa-IR" sz="2000" i="1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ctr" rtl="1"/>
            <a:r>
              <a:rPr lang="fa-IR" sz="2000" i="1" dirty="0" smtClean="0">
                <a:solidFill>
                  <a:schemeClr val="bg1"/>
                </a:solidFill>
                <a:cs typeface="B Yekan" pitchFamily="2" charset="-78"/>
              </a:rPr>
              <a:t>يك شبكه اجتماعي بدون تبليغات</a:t>
            </a:r>
            <a:endParaRPr lang="en-US" sz="3600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b="4444"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152400" y="304800"/>
            <a:ext cx="88392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solidFill>
                  <a:sysClr val="windowText" lastClr="000000"/>
                </a:solidFill>
                <a:cs typeface="Dast Nevis" pitchFamily="66" charset="-78"/>
              </a:rPr>
              <a:t>مردم دوست دارند عضو يك گروه يا چيزي بزرگتر باشند.</a:t>
            </a:r>
            <a:endParaRPr lang="en-US" sz="3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86400" y="2133600"/>
            <a:ext cx="3429000" cy="3970318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600" i="1" dirty="0" smtClean="0">
                <a:solidFill>
                  <a:schemeClr val="bg1"/>
                </a:solidFill>
                <a:cs typeface="B Zar" pitchFamily="2" charset="-78"/>
              </a:rPr>
              <a:t>مثال: </a:t>
            </a:r>
            <a:r>
              <a:rPr lang="en-US" sz="3600" i="1" dirty="0" smtClean="0">
                <a:solidFill>
                  <a:schemeClr val="bg1"/>
                </a:solidFill>
                <a:cs typeface="B Zar" pitchFamily="2" charset="-78"/>
              </a:rPr>
              <a:t>cloob.com</a:t>
            </a:r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شما كاربر يك سايت نيستيد، بلكه عضوي از چندين گروه مورد علاقه‌تان هستيد.</a:t>
            </a:r>
          </a:p>
          <a:p>
            <a:pPr algn="just" rtl="1"/>
            <a:endParaRPr lang="fa-IR" sz="2400" i="1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endParaRPr lang="fa-IR" sz="2400" i="1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endParaRPr lang="fa-IR" sz="2400" i="1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i="1" dirty="0" smtClean="0">
                <a:solidFill>
                  <a:schemeClr val="bg1"/>
                </a:solidFill>
                <a:cs typeface="B Yekan" pitchFamily="2" charset="-78"/>
              </a:rPr>
              <a:t>يك ميليون كاربر فعال آن هم در ايران!</a:t>
            </a:r>
          </a:p>
        </p:txBody>
      </p:sp>
      <p:pic>
        <p:nvPicPr>
          <p:cNvPr id="87042" name="Picture 2" descr="C:\Documents and Settings\Mehdi\Desktop\Cloob.com_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133600"/>
            <a:ext cx="5105400" cy="42949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ropbox\My Dropbox\SW-SHBU\content\present\Money Making methods\slide-19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34455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276600" y="2840666"/>
            <a:ext cx="2558902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400" dirty="0" smtClean="0">
                <a:solidFill>
                  <a:sysClr val="windowText" lastClr="000000"/>
                </a:solidFill>
                <a:cs typeface="B Zar" pitchFamily="2" charset="-78"/>
              </a:rPr>
              <a:t>رازآلوده و هيجاني بودن</a:t>
            </a:r>
            <a:endParaRPr lang="en-US" sz="2400" dirty="0">
              <a:solidFill>
                <a:sysClr val="windowText" lastClr="000000"/>
              </a:solidFill>
              <a:cs typeface="B Zar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4299" y="32766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solidFill>
                  <a:sysClr val="windowText" lastClr="000000"/>
                </a:solidFill>
                <a:cs typeface="Dast Nevis" pitchFamily="66" charset="-78"/>
              </a:rPr>
              <a:t>تجربه  هيجان و كشف پديده‌هاي جديد</a:t>
            </a:r>
            <a:endParaRPr lang="en-US" sz="3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ropbox\My Dropbox\SW-SHBU\content\present\Money Making methods\slide-21-638.jpg"/>
          <p:cNvPicPr>
            <a:picLocks noChangeAspect="1" noChangeArrowheads="1"/>
          </p:cNvPicPr>
          <p:nvPr/>
        </p:nvPicPr>
        <p:blipFill>
          <a:blip r:embed="rId2" cstate="print"/>
          <a:srcRect b="4444"/>
          <a:stretch>
            <a:fillRect/>
          </a:stretch>
        </p:blipFill>
        <p:spPr bwMode="auto">
          <a:xfrm>
            <a:off x="-1" y="0"/>
            <a:ext cx="9134455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52400" y="3048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solidFill>
                  <a:sysClr val="windowText" lastClr="000000"/>
                </a:solidFill>
                <a:cs typeface="Dast Nevis" pitchFamily="66" charset="-78"/>
              </a:rPr>
              <a:t>تجربه  هيجان و كشف پديده‌هاي جديد</a:t>
            </a:r>
            <a:endParaRPr lang="en-US" sz="3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86400" y="2286000"/>
            <a:ext cx="3429000" cy="4339650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 </a:t>
            </a:r>
            <a:r>
              <a:rPr lang="en-US" sz="2400" i="1" dirty="0" err="1" smtClean="0">
                <a:solidFill>
                  <a:schemeClr val="bg1"/>
                </a:solidFill>
                <a:cs typeface="B Zar" pitchFamily="2" charset="-78"/>
              </a:rPr>
              <a:t>Zynga</a:t>
            </a:r>
            <a:r>
              <a:rPr lang="en-US" sz="2400" i="1" dirty="0" smtClean="0">
                <a:solidFill>
                  <a:schemeClr val="bg1"/>
                </a:solidFill>
                <a:cs typeface="B Zar" pitchFamily="2" charset="-78"/>
              </a:rPr>
              <a:t> Farmville</a:t>
            </a:r>
            <a:endParaRPr lang="fa-IR" sz="20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داخل جعبه چيست؟ </a:t>
            </a:r>
          </a:p>
          <a:p>
            <a:pPr algn="just" rtl="1"/>
            <a:r>
              <a:rPr lang="fa-IR" sz="2200" dirty="0" smtClean="0">
                <a:solidFill>
                  <a:schemeClr val="bg1"/>
                </a:solidFill>
                <a:cs typeface="B Yekan" pitchFamily="2" charset="-78"/>
              </a:rPr>
              <a:t>براي كشف محتواي جعبه، بازيكن‌ها مي‌توانند يا به 10 نفر از دوستان‌شان دعوتنامه بفرستند و يا 20 سكه مزرعه پرداخت كنند </a:t>
            </a:r>
          </a:p>
          <a:p>
            <a:pPr algn="just" rtl="1"/>
            <a:r>
              <a:rPr lang="fa-IR" sz="2200" dirty="0" smtClean="0">
                <a:solidFill>
                  <a:schemeClr val="bg1"/>
                </a:solidFill>
                <a:cs typeface="B Yekan" pitchFamily="2" charset="-78"/>
              </a:rPr>
              <a:t>(</a:t>
            </a:r>
            <a:r>
              <a:rPr lang="en-US" sz="2200" dirty="0" smtClean="0">
                <a:solidFill>
                  <a:schemeClr val="bg1"/>
                </a:solidFill>
                <a:cs typeface="B Yekan" pitchFamily="2" charset="-78"/>
              </a:rPr>
              <a:t>$10=55 Farm coins</a:t>
            </a:r>
            <a:r>
              <a:rPr lang="fa-IR" sz="2200" dirty="0" smtClean="0">
                <a:solidFill>
                  <a:schemeClr val="bg1"/>
                </a:solidFill>
                <a:cs typeface="B Yekan" pitchFamily="2" charset="-78"/>
              </a:rPr>
              <a:t>)</a:t>
            </a:r>
          </a:p>
          <a:p>
            <a:pPr algn="just" rtl="1"/>
            <a:r>
              <a:rPr lang="fa-IR" sz="2200" dirty="0" smtClean="0">
                <a:solidFill>
                  <a:schemeClr val="bg1"/>
                </a:solidFill>
                <a:cs typeface="B Yekan" pitchFamily="2" charset="-78"/>
              </a:rPr>
              <a:t>اين يكي از پرسودترين تكنيك‌هاي قمار است كه اين روزها در بازي‌هاي رايگان مورد استفاده قرار مي‌گيرد.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dropbox\My Dropbox\SW-SHBU\content\present\Money Making methods\slide-22-638.jpg"/>
          <p:cNvPicPr>
            <a:picLocks noChangeAspect="1" noChangeArrowheads="1"/>
          </p:cNvPicPr>
          <p:nvPr/>
        </p:nvPicPr>
        <p:blipFill>
          <a:blip r:embed="rId2" cstate="print"/>
          <a:srcRect b="4444"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52400" y="3048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solidFill>
                  <a:sysClr val="windowText" lastClr="000000"/>
                </a:solidFill>
                <a:cs typeface="Dast Nevis" pitchFamily="66" charset="-78"/>
              </a:rPr>
              <a:t>تجربه  هيجان و كشف پديده‌هاي جديد</a:t>
            </a:r>
            <a:endParaRPr lang="en-US" sz="3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10200" y="2133600"/>
            <a:ext cx="3429000" cy="4419600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 </a:t>
            </a:r>
            <a:r>
              <a:rPr lang="en-US" sz="2800" i="1" dirty="0" smtClean="0">
                <a:solidFill>
                  <a:schemeClr val="bg1"/>
                </a:solidFill>
                <a:cs typeface="B Zar" pitchFamily="2" charset="-78"/>
              </a:rPr>
              <a:t>Carrot </a:t>
            </a:r>
            <a:r>
              <a:rPr lang="en-US" sz="2800" i="1" dirty="0" err="1" smtClean="0">
                <a:solidFill>
                  <a:schemeClr val="bg1"/>
                </a:solidFill>
                <a:cs typeface="B Zar" pitchFamily="2" charset="-78"/>
              </a:rPr>
              <a:t>Todo</a:t>
            </a:r>
            <a:r>
              <a:rPr lang="en-US" sz="2800" i="1" dirty="0" smtClean="0">
                <a:solidFill>
                  <a:schemeClr val="bg1"/>
                </a:solidFill>
                <a:cs typeface="B Zar" pitchFamily="2" charset="-78"/>
              </a:rPr>
              <a:t> app</a:t>
            </a:r>
            <a:endParaRPr lang="fa-IR" sz="20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r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اين برنامه پولي </a:t>
            </a:r>
            <a:r>
              <a:rPr lang="en-US" sz="2400" dirty="0" err="1" smtClean="0">
                <a:solidFill>
                  <a:schemeClr val="bg1"/>
                </a:solidFill>
                <a:cs typeface="B Yekan" pitchFamily="2" charset="-78"/>
              </a:rPr>
              <a:t>iOS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(</a:t>
            </a:r>
            <a:r>
              <a:rPr lang="en-US" sz="2400" dirty="0" smtClean="0">
                <a:solidFill>
                  <a:schemeClr val="bg1"/>
                </a:solidFill>
                <a:cs typeface="B Yekan" pitchFamily="2" charset="-78"/>
              </a:rPr>
              <a:t>$0.99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) طرز برخورد مخصوصي دارد. رفتارش ممكن است ديوانه‌تان كند يا اينكه شما را دست بيندازد و...</a:t>
            </a:r>
          </a:p>
          <a:p>
            <a:pPr algn="r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يك تاكتيك بسيار هوشمند براي ايجاد تمايز با هزاران برنامه مشابه موجود در بازار.</a:t>
            </a:r>
            <a:endParaRPr lang="fa-IR" sz="2200" dirty="0" smtClean="0">
              <a:solidFill>
                <a:schemeClr val="bg1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466" name="Picture 2" descr="C:\Documents and Settings\Mehdi\Desktop\intr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276600" y="914400"/>
            <a:ext cx="2558902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400" dirty="0" smtClean="0">
                <a:solidFill>
                  <a:sysClr val="windowText" lastClr="000000"/>
                </a:solidFill>
                <a:cs typeface="B Zar" pitchFamily="2" charset="-78"/>
              </a:rPr>
              <a:t>كاهش هزينه‌ها</a:t>
            </a:r>
            <a:endParaRPr lang="en-US" sz="2400" dirty="0">
              <a:solidFill>
                <a:sysClr val="windowText" lastClr="000000"/>
              </a:solidFill>
              <a:cs typeface="B Zar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4299" y="1350334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solidFill>
                  <a:sysClr val="windowText" lastClr="000000"/>
                </a:solidFill>
                <a:cs typeface="Dast Nevis" pitchFamily="66" charset="-78"/>
              </a:rPr>
              <a:t>مردم حاضرند پول بدهند تا هزينه‌هايشان كمتر شود</a:t>
            </a:r>
            <a:endParaRPr lang="en-US" sz="3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2" name="Picture 4" descr="http://cdn.cnwimg.com/wp-content/uploads/2013/01/mone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381000"/>
            <a:ext cx="5715000" cy="1828799"/>
          </a:xfr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>
              <a:buNone/>
            </a:pPr>
            <a:r>
              <a:rPr lang="fa-IR" sz="4400" dirty="0" smtClean="0">
                <a:cs typeface="B Koodak" pitchFamily="2" charset="-78"/>
              </a:rPr>
              <a:t>اولين پرسشي كه هر</a:t>
            </a:r>
            <a:endParaRPr lang="en-US" sz="4400" dirty="0" smtClean="0">
              <a:cs typeface="B Koodak" pitchFamily="2" charset="-78"/>
            </a:endParaRPr>
          </a:p>
          <a:p>
            <a:pPr algn="ctr">
              <a:buNone/>
            </a:pPr>
            <a:r>
              <a:rPr lang="fa-IR" sz="4400" dirty="0" smtClean="0">
                <a:cs typeface="B Koodak" pitchFamily="2" charset="-78"/>
              </a:rPr>
              <a:t>ايده‌پردازي مي‌پرسد:</a:t>
            </a:r>
            <a:endParaRPr lang="en-US" sz="4400" dirty="0">
              <a:cs typeface="B Koodak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466" name="Picture 2" descr="C:\Documents and Settings\Mehdi\Desktop\intro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84299" y="3048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solidFill>
                  <a:sysClr val="windowText" lastClr="000000"/>
                </a:solidFill>
                <a:cs typeface="Dast Nevis" pitchFamily="66" charset="-78"/>
              </a:rPr>
              <a:t>مردم حاضرند پول بدهند تا هزينه‌هايشان كمتر شود</a:t>
            </a:r>
            <a:endParaRPr lang="en-US" sz="3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0200" y="2057400"/>
            <a:ext cx="3429000" cy="3908762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</a:t>
            </a:r>
            <a:r>
              <a:rPr lang="en-US" sz="3200" i="1" dirty="0" smtClean="0">
                <a:solidFill>
                  <a:schemeClr val="bg1"/>
                </a:solidFill>
                <a:cs typeface="B Zar" pitchFamily="2" charset="-78"/>
              </a:rPr>
              <a:t> lastscond.ir</a:t>
            </a:r>
            <a:endParaRPr lang="fa-IR" sz="20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چمدان سفرتان را ببنديد و در سايت عضو شويد. </a:t>
            </a:r>
          </a:p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سايت با ارتباطي كه با بسياري از آژانس هاي مسافرتي دارد تورهاي لحظه آخري ارزان را به شما پيشنهاد مي‌كند.</a:t>
            </a:r>
          </a:p>
          <a:p>
            <a:pPr algn="r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گاه تا 70% ارزان‌تر به تورهاي جهاني برويد.</a:t>
            </a:r>
            <a:endParaRPr lang="fa-IR" sz="2200" dirty="0" smtClean="0">
              <a:solidFill>
                <a:schemeClr val="bg1"/>
              </a:solidFill>
              <a:cs typeface="B Yekan" pitchFamily="2" charset="-78"/>
            </a:endParaRPr>
          </a:p>
        </p:txBody>
      </p:sp>
      <p:pic>
        <p:nvPicPr>
          <p:cNvPr id="191490" name="Picture 2"/>
          <p:cNvPicPr>
            <a:picLocks noChangeAspect="1" noChangeArrowheads="1"/>
          </p:cNvPicPr>
          <p:nvPr/>
        </p:nvPicPr>
        <p:blipFill>
          <a:blip r:embed="rId3" cstate="print"/>
          <a:srcRect l="29444" t="40000" r="17223" b="17333"/>
          <a:stretch>
            <a:fillRect/>
          </a:stretch>
        </p:blipFill>
        <p:spPr bwMode="auto">
          <a:xfrm>
            <a:off x="228600" y="2057400"/>
            <a:ext cx="50292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466" name="Picture 2" descr="C:\Documents and Settings\Mehdi\Desktop\intro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84299" y="3048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solidFill>
                  <a:sysClr val="windowText" lastClr="000000"/>
                </a:solidFill>
                <a:cs typeface="Dast Nevis" pitchFamily="66" charset="-78"/>
              </a:rPr>
              <a:t>مردم حاضرند پول بدهند تا هزينه‌هايشان كمتر شود</a:t>
            </a:r>
            <a:endParaRPr lang="en-US" sz="3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0200" y="2392501"/>
            <a:ext cx="3429000" cy="3908762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 </a:t>
            </a:r>
            <a:r>
              <a:rPr lang="en-US" sz="3200" i="1" dirty="0" smtClean="0">
                <a:solidFill>
                  <a:schemeClr val="bg1"/>
                </a:solidFill>
                <a:cs typeface="B Zar" pitchFamily="2" charset="-78"/>
              </a:rPr>
              <a:t>groupon.com</a:t>
            </a:r>
            <a:endParaRPr lang="fa-IR" sz="20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با هم بخريد، ارزان بخريد.</a:t>
            </a:r>
          </a:p>
          <a:p>
            <a:pPr algn="r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سايت‌هاي تخفيف گروهي مشابه آن در سرتاسر دنيا گسترش پيدا كرده‌اند. </a:t>
            </a:r>
          </a:p>
          <a:p>
            <a:pPr algn="r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ولي هنوز كسي در بازار جهاني نتوانسته جاي آن را بگيرد.</a:t>
            </a:r>
          </a:p>
          <a:p>
            <a:pPr algn="r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</p:txBody>
      </p:sp>
      <p:pic>
        <p:nvPicPr>
          <p:cNvPr id="192515" name="Picture 3"/>
          <p:cNvPicPr>
            <a:picLocks noChangeAspect="1" noChangeArrowheads="1"/>
          </p:cNvPicPr>
          <p:nvPr/>
        </p:nvPicPr>
        <p:blipFill>
          <a:blip r:embed="rId3" cstate="print"/>
          <a:srcRect l="12222" t="29556" r="34444" b="17111"/>
          <a:stretch>
            <a:fillRect/>
          </a:stretch>
        </p:blipFill>
        <p:spPr bwMode="auto">
          <a:xfrm>
            <a:off x="76200" y="2819401"/>
            <a:ext cx="5242558" cy="3276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2516" name="Picture 4" descr="C:\Documents and Settings\Mehdi\Desktop\groupon-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1542288"/>
            <a:ext cx="2743200" cy="13533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540" name="Picture 4" descr="C:\Documents and Settings\Mehdi\Desktop\internet-addiction-disorder-838.jpg"/>
          <p:cNvPicPr>
            <a:picLocks noChangeAspect="1" noChangeArrowheads="1"/>
          </p:cNvPicPr>
          <p:nvPr/>
        </p:nvPicPr>
        <p:blipFill>
          <a:blip r:embed="rId2" cstate="print"/>
          <a:srcRect l="7441" t="9768" r="9957" b="10615"/>
          <a:stretch>
            <a:fillRect/>
          </a:stretch>
        </p:blipFill>
        <p:spPr bwMode="auto">
          <a:xfrm>
            <a:off x="-1" y="0"/>
            <a:ext cx="9137227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276600" y="914400"/>
            <a:ext cx="2558902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400" dirty="0" smtClean="0">
                <a:solidFill>
                  <a:sysClr val="windowText" lastClr="000000"/>
                </a:solidFill>
                <a:cs typeface="B Zar" pitchFamily="2" charset="-78"/>
              </a:rPr>
              <a:t>معجزه‌هاي اينترنتي</a:t>
            </a:r>
            <a:endParaRPr lang="en-US" sz="2400" dirty="0">
              <a:solidFill>
                <a:sysClr val="windowText" lastClr="000000"/>
              </a:solidFill>
              <a:cs typeface="B Zar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4299" y="1350334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200" dirty="0" smtClean="0">
                <a:solidFill>
                  <a:sysClr val="windowText" lastClr="000000"/>
                </a:solidFill>
                <a:cs typeface="Dast Nevis" pitchFamily="66" charset="-78"/>
              </a:rPr>
              <a:t>مردم خوششان مي‌آيد با اينترنت دنياي فيزيكي را دور بزنند</a:t>
            </a:r>
            <a:endParaRPr lang="en-US" sz="32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540" name="Picture 4" descr="C:\Documents and Settings\Mehdi\Desktop\internet-addiction-disorder-838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7441" t="9768" r="9957" b="10615"/>
          <a:stretch>
            <a:fillRect/>
          </a:stretch>
        </p:blipFill>
        <p:spPr bwMode="auto">
          <a:xfrm>
            <a:off x="-1" y="0"/>
            <a:ext cx="9137227" cy="6858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84299" y="3810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200" dirty="0" smtClean="0">
                <a:solidFill>
                  <a:sysClr val="windowText" lastClr="000000"/>
                </a:solidFill>
                <a:cs typeface="Dast Nevis" pitchFamily="66" charset="-78"/>
              </a:rPr>
              <a:t>مردم خوششان مي‌آيد با اينترنت دنياي فيزيكي را دور بزنند</a:t>
            </a:r>
            <a:endParaRPr lang="en-US" sz="32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0200" y="2392501"/>
            <a:ext cx="3505200" cy="3970318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 </a:t>
            </a:r>
            <a:r>
              <a:rPr lang="en-US" sz="3200" i="1" dirty="0" smtClean="0">
                <a:solidFill>
                  <a:schemeClr val="bg1"/>
                </a:solidFill>
                <a:cs typeface="B Zar" pitchFamily="2" charset="-78"/>
              </a:rPr>
              <a:t>surprisegadget.com</a:t>
            </a:r>
          </a:p>
          <a:p>
            <a:pPr algn="ctr" rtl="1"/>
            <a:endParaRPr lang="fa-IR" sz="20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با چند كليك از هرجاي دنيا عزيزان‌تان را در ايران سورپرايز كنيد.</a:t>
            </a:r>
          </a:p>
          <a:p>
            <a:pPr algn="r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ارسال گل، هديه، كيك، ميهماني در رستوران و... از ينگه دنيا به ايران</a:t>
            </a:r>
            <a:endParaRPr lang="fa-IR" sz="2200" dirty="0" smtClean="0">
              <a:solidFill>
                <a:schemeClr val="bg1"/>
              </a:solidFill>
              <a:cs typeface="B Yekan" pitchFamily="2" charset="-78"/>
            </a:endParaRPr>
          </a:p>
        </p:txBody>
      </p:sp>
      <p:pic>
        <p:nvPicPr>
          <p:cNvPr id="195586" name="Picture 2"/>
          <p:cNvPicPr>
            <a:picLocks noChangeAspect="1" noChangeArrowheads="1"/>
          </p:cNvPicPr>
          <p:nvPr/>
        </p:nvPicPr>
        <p:blipFill>
          <a:blip r:embed="rId3" cstate="print"/>
          <a:srcRect l="13889" t="26667" r="15000" b="12889"/>
          <a:stretch>
            <a:fillRect/>
          </a:stretch>
        </p:blipFill>
        <p:spPr bwMode="auto">
          <a:xfrm>
            <a:off x="152400" y="2514600"/>
            <a:ext cx="5257800" cy="279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540" name="Picture 4" descr="C:\Documents and Settings\Mehdi\Desktop\internet-addiction-disorder-838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7441" t="9768" r="9957" b="10615"/>
          <a:stretch>
            <a:fillRect/>
          </a:stretch>
        </p:blipFill>
        <p:spPr bwMode="auto">
          <a:xfrm>
            <a:off x="-1" y="0"/>
            <a:ext cx="9137227" cy="6858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84299" y="3810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200" dirty="0" smtClean="0">
                <a:solidFill>
                  <a:sysClr val="windowText" lastClr="000000"/>
                </a:solidFill>
                <a:cs typeface="Dast Nevis" pitchFamily="66" charset="-78"/>
              </a:rPr>
              <a:t>مردم خوششان مي‌آيد با اينترنت دنياي فيزيكي را دور بزنند</a:t>
            </a:r>
            <a:endParaRPr lang="en-US" sz="32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0200" y="2057400"/>
            <a:ext cx="3429000" cy="4278094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 فكس.آي‌آر</a:t>
            </a:r>
            <a:endParaRPr lang="fa-IR" sz="20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براي فكس زدن هميشه لازم نيست دستگاه فكس داشته باشيد.</a:t>
            </a:r>
          </a:p>
          <a:p>
            <a:pPr algn="r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فايل‌تان را آپلود كنيد تا به هر شماره‌اي كه دلتان مي‌خواهد فكس شود.</a:t>
            </a:r>
          </a:p>
          <a:p>
            <a:pPr algn="r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150 صفحه در ماه: 5000 تومان</a:t>
            </a:r>
            <a:endParaRPr lang="fa-IR" sz="2200" dirty="0" smtClean="0">
              <a:solidFill>
                <a:schemeClr val="bg1"/>
              </a:solidFill>
              <a:cs typeface="B Yekan" pitchFamily="2" charset="-78"/>
            </a:endParaRPr>
          </a:p>
        </p:txBody>
      </p:sp>
      <p:pic>
        <p:nvPicPr>
          <p:cNvPr id="194562" name="Picture 2" descr="C:\Documents and Settings\Mehdi\Desktop\Cloud.png"/>
          <p:cNvPicPr>
            <a:picLocks noChangeAspect="1" noChangeArrowheads="1"/>
          </p:cNvPicPr>
          <p:nvPr/>
        </p:nvPicPr>
        <p:blipFill>
          <a:blip r:embed="rId3" cstate="print"/>
          <a:srcRect l="33275" t="6086" r="35134" b="34725"/>
          <a:stretch>
            <a:fillRect/>
          </a:stretch>
        </p:blipFill>
        <p:spPr bwMode="auto">
          <a:xfrm>
            <a:off x="838200" y="2133600"/>
            <a:ext cx="3886200" cy="35433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dropbox\My Dropbox\SW-SHBU\content\present\Money Making methods\slide-23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276600" y="2840666"/>
            <a:ext cx="2558902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400" dirty="0" smtClean="0">
                <a:solidFill>
                  <a:sysClr val="windowText" lastClr="000000"/>
                </a:solidFill>
                <a:cs typeface="B Zar" pitchFamily="2" charset="-78"/>
              </a:rPr>
              <a:t>اين لعنتي مال منه!</a:t>
            </a:r>
            <a:endParaRPr lang="en-US" sz="2400" dirty="0">
              <a:solidFill>
                <a:sysClr val="windowText" lastClr="000000"/>
              </a:solidFill>
              <a:cs typeface="B Zar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4299" y="32766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solidFill>
                  <a:sysClr val="windowText" lastClr="000000"/>
                </a:solidFill>
                <a:cs typeface="Dast Nevis" pitchFamily="66" charset="-78"/>
              </a:rPr>
              <a:t>مردم از اينكه چيزهايشان را از دست بدهند، متنفرند.</a:t>
            </a:r>
            <a:endParaRPr lang="en-US" sz="3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dropbox\My Dropbox\SW-SHBU\content\present\Money Making methods\slide-24-638.jpg"/>
          <p:cNvPicPr>
            <a:picLocks noChangeAspect="1" noChangeArrowheads="1"/>
          </p:cNvPicPr>
          <p:nvPr/>
        </p:nvPicPr>
        <p:blipFill>
          <a:blip r:embed="rId2" cstate="print"/>
          <a:srcRect b="454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84299" y="3048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solidFill>
                  <a:sysClr val="windowText" lastClr="000000"/>
                </a:solidFill>
                <a:cs typeface="Dast Nevis" pitchFamily="66" charset="-78"/>
              </a:rPr>
              <a:t>مردم از اينكه چيزهايشان را از دست بدهند، متنفرند.</a:t>
            </a:r>
            <a:endParaRPr lang="en-US" sz="3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10200" y="2392501"/>
            <a:ext cx="3429000" cy="3539430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 </a:t>
            </a:r>
            <a:r>
              <a:rPr lang="en-US" sz="3200" i="1" dirty="0" err="1" smtClean="0">
                <a:solidFill>
                  <a:schemeClr val="bg1"/>
                </a:solidFill>
                <a:cs typeface="B Zar" pitchFamily="2" charset="-78"/>
              </a:rPr>
              <a:t>Pinboard.in</a:t>
            </a:r>
            <a:endParaRPr lang="fa-IR" sz="20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ياهو ناگهان تصميم گرفت سرويس رايگان </a:t>
            </a:r>
            <a:r>
              <a:rPr lang="en-US" sz="2400" dirty="0" smtClean="0">
                <a:solidFill>
                  <a:schemeClr val="bg1"/>
                </a:solidFill>
                <a:cs typeface="B Yekan" pitchFamily="2" charset="-78"/>
              </a:rPr>
              <a:t>Delicious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را تعطيل كند. سايت </a:t>
            </a:r>
            <a:r>
              <a:rPr lang="en-US" sz="2400" dirty="0" err="1" smtClean="0">
                <a:solidFill>
                  <a:schemeClr val="bg1"/>
                </a:solidFill>
                <a:cs typeface="B Yekan" pitchFamily="2" charset="-78"/>
              </a:rPr>
              <a:t>Pinboard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سريعا جايگزيني پولي براي نگهداري بوك‌مارك‌هاي كاربران ياهو ارائه داد.</a:t>
            </a:r>
          </a:p>
          <a:p>
            <a:pPr algn="r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حق عضويت هميشگي: </a:t>
            </a:r>
            <a:r>
              <a:rPr lang="en-US" sz="2400" dirty="0" smtClean="0">
                <a:solidFill>
                  <a:schemeClr val="bg1"/>
                </a:solidFill>
                <a:cs typeface="B Yekan" pitchFamily="2" charset="-78"/>
              </a:rPr>
              <a:t>10$</a:t>
            </a:r>
            <a:endParaRPr lang="fa-IR" sz="2200" dirty="0" smtClean="0">
              <a:solidFill>
                <a:schemeClr val="bg1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dropbox\My Dropbox\SW-SHBU\content\present\Money Making methods\slide-25-638.jpg"/>
          <p:cNvPicPr>
            <a:picLocks noChangeAspect="1" noChangeArrowheads="1"/>
          </p:cNvPicPr>
          <p:nvPr/>
        </p:nvPicPr>
        <p:blipFill>
          <a:blip r:embed="rId2" cstate="print"/>
          <a:srcRect b="4444"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84299" y="3048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solidFill>
                  <a:sysClr val="windowText" lastClr="000000"/>
                </a:solidFill>
                <a:cs typeface="Dast Nevis" pitchFamily="66" charset="-78"/>
              </a:rPr>
              <a:t>مردم از اينكه چيزهايشان را از دست بدهند، متنفرند.</a:t>
            </a:r>
            <a:endParaRPr lang="en-US" sz="3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86400" y="2286000"/>
            <a:ext cx="3429000" cy="3539430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 </a:t>
            </a:r>
            <a:r>
              <a:rPr lang="en-US" sz="3200" i="1" dirty="0" smtClean="0">
                <a:solidFill>
                  <a:schemeClr val="bg1"/>
                </a:solidFill>
                <a:cs typeface="B Zar" pitchFamily="2" charset="-78"/>
              </a:rPr>
              <a:t>Gmail.com</a:t>
            </a:r>
            <a:endParaRPr lang="fa-IR" sz="20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وقتي ظرفيت </a:t>
            </a:r>
            <a:r>
              <a:rPr lang="en-US" sz="2400" dirty="0" smtClean="0">
                <a:solidFill>
                  <a:schemeClr val="bg1"/>
                </a:solidFill>
                <a:cs typeface="B Yekan" pitchFamily="2" charset="-78"/>
              </a:rPr>
              <a:t>Gmail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تان پر مي‌شود، شما به جاي بررسي هزاران ايميل و پاك كردن ايميل‌هاي غيرمهم، ترجيه مي‌دهيد پرداخت كنيد.</a:t>
            </a:r>
          </a:p>
          <a:p>
            <a:pPr algn="just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از ساليانه </a:t>
            </a:r>
            <a:r>
              <a:rPr lang="en-US" sz="2400" dirty="0" smtClean="0">
                <a:solidFill>
                  <a:schemeClr val="bg1"/>
                </a:solidFill>
                <a:cs typeface="B Yekan" pitchFamily="2" charset="-78"/>
              </a:rPr>
              <a:t>$5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براي </a:t>
            </a:r>
            <a:r>
              <a:rPr lang="en-US" sz="2400" dirty="0" smtClean="0">
                <a:solidFill>
                  <a:schemeClr val="bg1"/>
                </a:solidFill>
                <a:cs typeface="B Yekan" pitchFamily="2" charset="-78"/>
              </a:rPr>
              <a:t>20Gig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شروع مي‌شود. </a:t>
            </a:r>
            <a:endParaRPr lang="fa-IR" sz="2200" dirty="0" smtClean="0">
              <a:solidFill>
                <a:schemeClr val="bg1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dropbox\My Dropbox\SW-SHBU\content\present\Money Making methods\slide-29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5166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276600" y="3221666"/>
            <a:ext cx="2558902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400" dirty="0" smtClean="0">
                <a:solidFill>
                  <a:sysClr val="windowText" lastClr="000000"/>
                </a:solidFill>
                <a:cs typeface="B Zar" pitchFamily="2" charset="-78"/>
              </a:rPr>
              <a:t>نگهداري رازها</a:t>
            </a:r>
            <a:endParaRPr lang="en-US" sz="2400" dirty="0">
              <a:solidFill>
                <a:sysClr val="windowText" lastClr="000000"/>
              </a:solidFill>
              <a:cs typeface="B Zar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4299" y="36576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solidFill>
                  <a:sysClr val="windowText" lastClr="000000"/>
                </a:solidFill>
                <a:cs typeface="Dast Nevis" pitchFamily="66" charset="-78"/>
              </a:rPr>
              <a:t>توانايي كنترل حريم خصوصي</a:t>
            </a:r>
            <a:endParaRPr lang="en-US" sz="3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:\dropbox\My Dropbox\SW-SHBU\content\present\Money Making methods\slide-30-638.jpg"/>
          <p:cNvPicPr>
            <a:picLocks noChangeAspect="1" noChangeArrowheads="1"/>
          </p:cNvPicPr>
          <p:nvPr/>
        </p:nvPicPr>
        <p:blipFill>
          <a:blip r:embed="rId2" cstate="print"/>
          <a:srcRect b="454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84299" y="3048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solidFill>
                  <a:sysClr val="windowText" lastClr="000000"/>
                </a:solidFill>
                <a:cs typeface="Dast Nevis" pitchFamily="66" charset="-78"/>
              </a:rPr>
              <a:t>توانايي كنترل حريم خصوصي</a:t>
            </a:r>
            <a:endParaRPr lang="en-US" sz="3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10200" y="1828800"/>
            <a:ext cx="3429000" cy="4647426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</a:t>
            </a:r>
            <a:r>
              <a:rPr lang="en-US" sz="3200" i="1" dirty="0" smtClean="0">
                <a:solidFill>
                  <a:schemeClr val="bg1"/>
                </a:solidFill>
                <a:cs typeface="B Zar" pitchFamily="2" charset="-78"/>
              </a:rPr>
              <a:t>Emeil.ir</a:t>
            </a: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از دست ایمیلهای ناخواسته و تبلیغاتی به تنگ آمده اید؟ می خواهید در سایتی ثبت نام کنید اما نگران استفاده تبلیغاتی از آدرس ایمیل خود هستید؟ </a:t>
            </a:r>
            <a:b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</a:b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یک ایمیل موقت 20 دقیقه‌ای </a:t>
            </a: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با خیال راحت ثبت نام کنید بدون اینکه نگران دریافت پیام های تبلیغاتی از طرف آن سایت باشید.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 l="59151" t="7292" r="21523" b="71875"/>
          <a:stretch>
            <a:fillRect/>
          </a:stretch>
        </p:blipFill>
        <p:spPr bwMode="auto">
          <a:xfrm>
            <a:off x="1447800" y="1143000"/>
            <a:ext cx="25146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 l="22474" t="43496" r="40044" b="28125"/>
          <a:stretch>
            <a:fillRect/>
          </a:stretch>
        </p:blipFill>
        <p:spPr bwMode="auto">
          <a:xfrm>
            <a:off x="304800" y="2286000"/>
            <a:ext cx="49530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2" name="Picture 4" descr="http://cdn.cnwimg.com/wp-content/uploads/2013/01/mone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381000"/>
            <a:ext cx="5715000" cy="1828799"/>
          </a:xfr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>
              <a:buNone/>
            </a:pPr>
            <a:r>
              <a:rPr lang="fa-IR" sz="4400" dirty="0" smtClean="0">
                <a:cs typeface="B Koodak" pitchFamily="2" charset="-78"/>
              </a:rPr>
              <a:t>اولين پرسشي كه هر</a:t>
            </a:r>
            <a:endParaRPr lang="en-US" sz="4400" dirty="0" smtClean="0">
              <a:cs typeface="B Koodak" pitchFamily="2" charset="-78"/>
            </a:endParaRPr>
          </a:p>
          <a:p>
            <a:pPr algn="ctr">
              <a:buNone/>
            </a:pPr>
            <a:r>
              <a:rPr lang="fa-IR" sz="4400" dirty="0" smtClean="0">
                <a:cs typeface="B Koodak" pitchFamily="2" charset="-78"/>
              </a:rPr>
              <a:t>ايده‌پردازي مي‌پرسد:</a:t>
            </a:r>
            <a:endParaRPr lang="en-US" sz="4400" dirty="0">
              <a:cs typeface="B Koodak" pitchFamily="2" charset="-78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00" y="2590800"/>
            <a:ext cx="5715000" cy="1447800"/>
          </a:xfrm>
          <a:prstGeom prst="rect">
            <a:avLst/>
          </a:prstGeom>
          <a:solidFill>
            <a:schemeClr val="tx1">
              <a:lumMod val="75000"/>
              <a:lumOff val="25000"/>
              <a:alpha val="59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a-I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B Koodak" pitchFamily="2" charset="-78"/>
              </a:rPr>
              <a:t>من بايد از چه مدل درآمدي استفاده كنم؟</a:t>
            </a:r>
          </a:p>
          <a:p>
            <a:pPr marL="342900" marR="0" lvl="0" indent="-342900" algn="ct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a-IR" sz="3200" b="1" i="0" u="none" strike="noStrike" kern="1200" cap="none" spc="50" normalizeH="0" baseline="0" noProof="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uLnTx/>
                <a:uFillTx/>
                <a:latin typeface="+mn-lt"/>
                <a:ea typeface="+mn-ea"/>
                <a:cs typeface="B Koodak" pitchFamily="2" charset="-78"/>
              </a:rPr>
              <a:t>پرسش نادرست!!</a:t>
            </a:r>
            <a:endParaRPr kumimoji="0" lang="fa-I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B Koodak" pitchFamily="2" charset="-78"/>
            </a:endParaRPr>
          </a:p>
          <a:p>
            <a:pPr marL="342900" marR="0" lvl="0" indent="-342900" algn="ct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fa-I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B Koodak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:\dropbox\My Dropbox\SW-SHBU\content\present\Money Making methods\slide-31-638.jpg"/>
          <p:cNvPicPr>
            <a:picLocks noChangeAspect="1" noChangeArrowheads="1"/>
          </p:cNvPicPr>
          <p:nvPr/>
        </p:nvPicPr>
        <p:blipFill>
          <a:blip r:embed="rId2" cstate="print"/>
          <a:srcRect b="4444"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84299" y="3048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solidFill>
                  <a:sysClr val="windowText" lastClr="000000"/>
                </a:solidFill>
                <a:cs typeface="Dast Nevis" pitchFamily="66" charset="-78"/>
              </a:rPr>
              <a:t>توانايي كنترل حريم خصوصي</a:t>
            </a:r>
            <a:endParaRPr lang="en-US" sz="3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00" y="2216765"/>
            <a:ext cx="3429000" cy="3293209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</a:t>
            </a:r>
            <a:r>
              <a:rPr lang="en-US" sz="3200" i="1" dirty="0" smtClean="0">
                <a:solidFill>
                  <a:schemeClr val="bg1"/>
                </a:solidFill>
                <a:cs typeface="B Zar" pitchFamily="2" charset="-78"/>
              </a:rPr>
              <a:t>Godaddy.com</a:t>
            </a:r>
            <a:endParaRPr lang="fa-IR" sz="20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دامنه‌هاي وب ارزان بسيار خوب است ولي براي محرمانه كردن اطلاعات ثبت نامي بايد مبلغ بيشتري پرداخت شود.</a:t>
            </a:r>
          </a:p>
          <a:p>
            <a:pPr algn="just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endParaRPr lang="fa-IR" sz="32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en-US" sz="2400" dirty="0" smtClean="0">
                <a:solidFill>
                  <a:schemeClr val="bg1"/>
                </a:solidFill>
                <a:cs typeface="B Yekan" pitchFamily="2" charset="-78"/>
              </a:rPr>
              <a:t>$9.9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در سال (بدون تخفيف)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D:\dropbox\My Dropbox\SW-SHBU\content\present\Money Making methods\slide-32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276600" y="2840666"/>
            <a:ext cx="2558902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400" dirty="0" smtClean="0">
                <a:solidFill>
                  <a:sysClr val="windowText" lastClr="000000"/>
                </a:solidFill>
                <a:cs typeface="B Zar" pitchFamily="2" charset="-78"/>
              </a:rPr>
              <a:t>قدرتمندتر، بهتر و سريع‌تر!</a:t>
            </a:r>
            <a:endParaRPr lang="en-US" sz="2400" dirty="0">
              <a:solidFill>
                <a:sysClr val="windowText" lastClr="000000"/>
              </a:solidFill>
              <a:cs typeface="B Zar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4299" y="32766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solidFill>
                  <a:sysClr val="windowText" lastClr="000000"/>
                </a:solidFill>
                <a:cs typeface="Dast Nevis" pitchFamily="66" charset="-78"/>
              </a:rPr>
              <a:t>افزايش سرعت كارها </a:t>
            </a:r>
            <a:endParaRPr lang="en-US" sz="3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D:\dropbox\My Dropbox\SW-SHBU\content\present\Money Making methods\slide-33-638.jpg"/>
          <p:cNvPicPr>
            <a:picLocks noChangeAspect="1" noChangeArrowheads="1"/>
          </p:cNvPicPr>
          <p:nvPr/>
        </p:nvPicPr>
        <p:blipFill>
          <a:blip r:embed="rId2" cstate="print"/>
          <a:srcRect b="454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84299" y="3048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solidFill>
                  <a:sysClr val="windowText" lastClr="000000"/>
                </a:solidFill>
                <a:cs typeface="Dast Nevis" pitchFamily="66" charset="-78"/>
              </a:rPr>
              <a:t>افزايش سرعت كارها </a:t>
            </a:r>
            <a:endParaRPr lang="en-US" sz="3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00600" y="2133600"/>
            <a:ext cx="3429000" cy="3539430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</a:t>
            </a:r>
            <a:r>
              <a:rPr lang="en-US" sz="3200" i="1" dirty="0" smtClean="0">
                <a:solidFill>
                  <a:schemeClr val="bg1"/>
                </a:solidFill>
                <a:cs typeface="B Zar" pitchFamily="2" charset="-78"/>
              </a:rPr>
              <a:t>Rapidshare.com</a:t>
            </a:r>
            <a:endParaRPr lang="fa-IR" sz="20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اين سرويس اشتراك‌گذاري فايل سرعت دانلود را براي كاربران معمولي محدود مي‌كند. سرعت بيشتر و دانلودهاي همزمان فقط براي كاربراني كه پرداخت كرده‌اند امكان‌پذير است. </a:t>
            </a:r>
          </a:p>
          <a:p>
            <a:pPr algn="just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D:\dropbox\My Dropbox\SW-SHBU\content\present\Money Making methods\slide-34-638.jpg"/>
          <p:cNvPicPr>
            <a:picLocks noChangeAspect="1" noChangeArrowheads="1"/>
          </p:cNvPicPr>
          <p:nvPr/>
        </p:nvPicPr>
        <p:blipFill>
          <a:blip r:embed="rId2" cstate="print"/>
          <a:srcRect b="454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84299" y="3048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solidFill>
                  <a:sysClr val="windowText" lastClr="000000"/>
                </a:solidFill>
                <a:cs typeface="Dast Nevis" pitchFamily="66" charset="-78"/>
              </a:rPr>
              <a:t>افزايش سرعت كارها </a:t>
            </a:r>
            <a:endParaRPr lang="en-US" sz="3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00" y="2133600"/>
            <a:ext cx="3429000" cy="3539430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 </a:t>
            </a:r>
            <a:r>
              <a:rPr lang="en-US" sz="3200" i="1" dirty="0" err="1" smtClean="0">
                <a:solidFill>
                  <a:schemeClr val="bg1"/>
                </a:solidFill>
                <a:cs typeface="B Zar" pitchFamily="2" charset="-78"/>
              </a:rPr>
              <a:t>Evernote</a:t>
            </a:r>
            <a:endParaRPr lang="fa-IR" sz="20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فايل‌هاي ذخيره شده توسط كاربران پولي بسيار سريع‌تر از ساير كاربران پردازش مي‎‌شود.</a:t>
            </a:r>
          </a:p>
          <a:p>
            <a:pPr algn="just" rtl="1"/>
            <a:endParaRPr lang="en-US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en-US" sz="2400" dirty="0" smtClean="0">
                <a:solidFill>
                  <a:schemeClr val="bg1"/>
                </a:solidFill>
                <a:cs typeface="B Yekan" pitchFamily="2" charset="-78"/>
              </a:rPr>
              <a:t>40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يورو در سال</a:t>
            </a:r>
          </a:p>
          <a:p>
            <a:pPr algn="just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http://t2.gstatic.com/images?q=tbn:ANd9GcToc_B0H1v21V4VYPtjNdPQeFdCXce1x5K_pjljg_McLs0_kr_h"/>
          <p:cNvPicPr>
            <a:picLocks noChangeAspect="1" noChangeArrowheads="1"/>
          </p:cNvPicPr>
          <p:nvPr/>
        </p:nvPicPr>
        <p:blipFill>
          <a:blip r:embed="rId2" cstate="print">
            <a:lum bright="-69000" contrast="1000"/>
          </a:blip>
          <a:srcRect/>
          <a:stretch>
            <a:fillRect/>
          </a:stretch>
        </p:blipFill>
        <p:spPr bwMode="auto">
          <a:xfrm>
            <a:off x="-1" y="-41070"/>
            <a:ext cx="9144001" cy="6899069"/>
          </a:xfrm>
          <a:prstGeom prst="rect">
            <a:avLst/>
          </a:prstGeom>
          <a:noFill/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57800"/>
          </a:xfrm>
        </p:spPr>
        <p:txBody>
          <a:bodyPr numCol="2" rtlCol="1">
            <a:normAutofit/>
          </a:bodyPr>
          <a:lstStyle/>
          <a:p>
            <a:pPr marL="971550" lvl="1" indent="-514350" algn="r">
              <a:buNone/>
            </a:pPr>
            <a:r>
              <a:rPr lang="fa-IR" dirty="0" smtClean="0">
                <a:solidFill>
                  <a:schemeClr val="bg1">
                    <a:lumMod val="50000"/>
                  </a:schemeClr>
                </a:solidFill>
                <a:cs typeface="B Yekan" pitchFamily="2" charset="-78"/>
              </a:rPr>
              <a:t>مانند يك رئيس</a:t>
            </a:r>
          </a:p>
          <a:p>
            <a:pPr marL="971550" lvl="1" indent="-514350" algn="r">
              <a:buNone/>
            </a:pPr>
            <a:r>
              <a:rPr lang="fa-IR" dirty="0" smtClean="0">
                <a:solidFill>
                  <a:schemeClr val="bg1">
                    <a:lumMod val="50000"/>
                  </a:schemeClr>
                </a:solidFill>
                <a:cs typeface="B Yekan" pitchFamily="2" charset="-78"/>
              </a:rPr>
              <a:t>تعلق به يك جمع</a:t>
            </a:r>
          </a:p>
          <a:p>
            <a:pPr marL="971550" lvl="1" indent="-514350" algn="r">
              <a:buNone/>
            </a:pPr>
            <a:r>
              <a:rPr lang="fa-IR" dirty="0" smtClean="0">
                <a:solidFill>
                  <a:schemeClr val="bg1">
                    <a:lumMod val="50000"/>
                  </a:schemeClr>
                </a:solidFill>
                <a:cs typeface="B Yekan" pitchFamily="2" charset="-78"/>
              </a:rPr>
              <a:t>رازآلودي و هيجان</a:t>
            </a:r>
          </a:p>
          <a:p>
            <a:pPr marL="971550" lvl="1" indent="-514350" algn="r">
              <a:buNone/>
            </a:pPr>
            <a:r>
              <a:rPr lang="fa-IR" dirty="0" smtClean="0">
                <a:solidFill>
                  <a:schemeClr val="bg1">
                    <a:lumMod val="50000"/>
                  </a:schemeClr>
                </a:solidFill>
                <a:cs typeface="B Yekan" pitchFamily="2" charset="-78"/>
              </a:rPr>
              <a:t>كاهش هزينه‌ها</a:t>
            </a:r>
          </a:p>
          <a:p>
            <a:pPr marL="971550" lvl="1" indent="-514350" algn="r">
              <a:buNone/>
            </a:pPr>
            <a:r>
              <a:rPr lang="fa-IR" dirty="0" smtClean="0">
                <a:solidFill>
                  <a:schemeClr val="bg1">
                    <a:lumMod val="50000"/>
                  </a:schemeClr>
                </a:solidFill>
                <a:cs typeface="B Yekan" pitchFamily="2" charset="-78"/>
              </a:rPr>
              <a:t>معحزه‌هاي اينترنتي</a:t>
            </a:r>
          </a:p>
          <a:p>
            <a:pPr marL="971550" lvl="1" indent="-514350" algn="r">
              <a:buNone/>
            </a:pPr>
            <a:r>
              <a:rPr lang="fa-IR" dirty="0" smtClean="0">
                <a:solidFill>
                  <a:schemeClr val="bg1">
                    <a:lumMod val="50000"/>
                  </a:schemeClr>
                </a:solidFill>
                <a:cs typeface="B Yekan" pitchFamily="2" charset="-78"/>
              </a:rPr>
              <a:t>اين لعنتي مال منه!</a:t>
            </a:r>
          </a:p>
          <a:p>
            <a:pPr marL="971550" lvl="1" indent="-514350" algn="r">
              <a:buNone/>
            </a:pPr>
            <a:r>
              <a:rPr lang="fa-IR" dirty="0" smtClean="0">
                <a:solidFill>
                  <a:schemeClr val="bg1">
                    <a:lumMod val="50000"/>
                  </a:schemeClr>
                </a:solidFill>
                <a:cs typeface="B Yekan" pitchFamily="2" charset="-78"/>
              </a:rPr>
              <a:t>نگهداري رازها</a:t>
            </a:r>
          </a:p>
          <a:p>
            <a:pPr marL="971550" lvl="1" indent="-514350" algn="r">
              <a:buNone/>
            </a:pPr>
            <a:r>
              <a:rPr lang="fa-IR" dirty="0" smtClean="0">
                <a:solidFill>
                  <a:schemeClr val="bg1">
                    <a:lumMod val="50000"/>
                  </a:schemeClr>
                </a:solidFill>
                <a:cs typeface="B Yekan" pitchFamily="2" charset="-78"/>
              </a:rPr>
              <a:t>قدرتمندتر، سريع‌تر</a:t>
            </a:r>
          </a:p>
          <a:p>
            <a:pPr marL="971550" lvl="1" indent="-514350" algn="r">
              <a:buNone/>
            </a:pPr>
            <a:endParaRPr lang="fa-IR" dirty="0" smtClean="0">
              <a:solidFill>
                <a:schemeClr val="bg1">
                  <a:lumMod val="50000"/>
                </a:schemeClr>
              </a:solidFill>
              <a:cs typeface="B Yekan" pitchFamily="2" charset="-78"/>
            </a:endParaRPr>
          </a:p>
          <a:p>
            <a:pPr marL="971550" lvl="1" indent="-514350" algn="r">
              <a:buNone/>
            </a:pPr>
            <a:endParaRPr lang="fa-IR" dirty="0" smtClean="0">
              <a:solidFill>
                <a:schemeClr val="bg1">
                  <a:lumMod val="50000"/>
                </a:schemeClr>
              </a:solidFill>
              <a:cs typeface="B Yekan" pitchFamily="2" charset="-78"/>
            </a:endParaRPr>
          </a:p>
          <a:p>
            <a:pPr marL="971550" lvl="1" indent="-514350" algn="r">
              <a:buNone/>
            </a:pPr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فقط مثل من</a:t>
            </a:r>
            <a:endParaRPr lang="en-US" dirty="0" smtClean="0">
              <a:solidFill>
                <a:schemeClr val="bg1"/>
              </a:solidFill>
              <a:cs typeface="B Yekan" pitchFamily="2" charset="-78"/>
            </a:endParaRPr>
          </a:p>
          <a:p>
            <a:pPr marL="971550" lvl="1" indent="-514350" algn="r">
              <a:buNone/>
            </a:pPr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به من خدمت كن</a:t>
            </a:r>
          </a:p>
          <a:p>
            <a:pPr marL="971550" lvl="1" indent="-514350" algn="r">
              <a:buNone/>
            </a:pPr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زمان در حال گذر است</a:t>
            </a:r>
          </a:p>
          <a:p>
            <a:pPr marL="971550" lvl="1" indent="-514350" algn="r">
              <a:buNone/>
            </a:pPr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خودستايي</a:t>
            </a:r>
          </a:p>
          <a:p>
            <a:pPr marL="971550" lvl="1" indent="-514350" algn="r">
              <a:buNone/>
            </a:pPr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كسب اطلاعات دقيق</a:t>
            </a:r>
          </a:p>
          <a:p>
            <a:pPr marL="971550" lvl="1" indent="-514350" algn="r">
              <a:buNone/>
            </a:pPr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با من در ارتباط باش</a:t>
            </a:r>
          </a:p>
          <a:p>
            <a:pPr marL="971550" lvl="1" indent="-514350" algn="r">
              <a:buNone/>
            </a:pPr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ترس «از دست دادن»</a:t>
            </a:r>
          </a:p>
          <a:p>
            <a:pPr marL="971550" lvl="1" indent="-514350" algn="r">
              <a:buNone/>
            </a:pPr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كمك كردن</a:t>
            </a:r>
            <a:endParaRPr lang="en-US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" y="228600"/>
            <a:ext cx="868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4000" dirty="0" smtClean="0">
                <a:solidFill>
                  <a:schemeClr val="bg1"/>
                </a:solidFill>
                <a:latin typeface="Adobe Arabic" pitchFamily="18" charset="-78"/>
                <a:cs typeface="12   Yagut_shsmrt" pitchFamily="2" charset="-78"/>
              </a:rPr>
              <a:t>نصف راه را آمديم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D:\dropbox\My Dropbox\SW-SHBU\content\present\Money Making methods\slide-42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276600" y="1676400"/>
            <a:ext cx="2558902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400" dirty="0" smtClean="0">
                <a:solidFill>
                  <a:sysClr val="windowText" lastClr="000000"/>
                </a:solidFill>
                <a:cs typeface="B Zar" pitchFamily="2" charset="-78"/>
              </a:rPr>
              <a:t>فقط مثل من</a:t>
            </a:r>
            <a:endParaRPr lang="en-US" sz="2400" dirty="0">
              <a:solidFill>
                <a:sysClr val="windowText" lastClr="000000"/>
              </a:solidFill>
              <a:cs typeface="B Zar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4299" y="21336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200" dirty="0" smtClean="0">
                <a:solidFill>
                  <a:sysClr val="windowText" lastClr="000000"/>
                </a:solidFill>
                <a:cs typeface="Dast Nevis" pitchFamily="66" charset="-78"/>
              </a:rPr>
              <a:t>به كاربران امكان شخصي‌سازي تجربيات‌شان را بدهيد</a:t>
            </a:r>
            <a:endParaRPr lang="en-US" sz="32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D:\dropbox\My Dropbox\SW-SHBU\content\present\Money Making methods\slide-43-638.jpg"/>
          <p:cNvPicPr>
            <a:picLocks noChangeAspect="1" noChangeArrowheads="1"/>
          </p:cNvPicPr>
          <p:nvPr/>
        </p:nvPicPr>
        <p:blipFill>
          <a:blip r:embed="rId2" cstate="print"/>
          <a:srcRect b="454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5562600" y="1600200"/>
            <a:ext cx="3352800" cy="5016758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</a:t>
            </a:r>
            <a:r>
              <a:rPr lang="en-US" sz="3200" i="1" dirty="0" smtClean="0">
                <a:solidFill>
                  <a:schemeClr val="bg1"/>
                </a:solidFill>
                <a:cs typeface="B Zar" pitchFamily="2" charset="-78"/>
              </a:rPr>
              <a:t> axprint.com</a:t>
            </a:r>
            <a:endParaRPr lang="fa-IR" sz="20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عکس پرینت عکاسخانه اینترنتی شماست. شما با عکس پرینت بدون نیاز به اینکه از خانه خارج شوید می توانید عکسهای خود را سفارش چاپ بدهید و یا از عکسهای خود محصولات متنوع مثل «کتاب عکس»، کارت تبریک، تقویم شخصی و ... را به صورت آنلاین طراحی و سفارش چاپ بدهید .</a:t>
            </a:r>
          </a:p>
        </p:txBody>
      </p:sp>
      <p:sp>
        <p:nvSpPr>
          <p:cNvPr id="4" name="Rectangle 3"/>
          <p:cNvSpPr/>
          <p:nvPr/>
        </p:nvSpPr>
        <p:spPr>
          <a:xfrm>
            <a:off x="184299" y="3048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200" dirty="0" smtClean="0">
                <a:solidFill>
                  <a:sysClr val="windowText" lastClr="000000"/>
                </a:solidFill>
                <a:cs typeface="Dast Nevis" pitchFamily="66" charset="-78"/>
              </a:rPr>
              <a:t>به كاربران امكان شخصي‌سازي تجربيات‌شان را بدهيد</a:t>
            </a:r>
            <a:endParaRPr lang="en-US" sz="32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l="28333" t="26000" r="16667" b="46444"/>
          <a:stretch>
            <a:fillRect/>
          </a:stretch>
        </p:blipFill>
        <p:spPr bwMode="auto">
          <a:xfrm>
            <a:off x="228600" y="2133600"/>
            <a:ext cx="51816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63889" t="9778" r="16667" b="82222"/>
          <a:stretch>
            <a:fillRect/>
          </a:stretch>
        </p:blipFill>
        <p:spPr bwMode="auto">
          <a:xfrm>
            <a:off x="228600" y="2209800"/>
            <a:ext cx="2667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D:\dropbox\My Dropbox\SW-SHBU\content\present\Money Making methods\slide-44-638.jpg"/>
          <p:cNvPicPr>
            <a:picLocks noChangeAspect="1" noChangeArrowheads="1"/>
          </p:cNvPicPr>
          <p:nvPr/>
        </p:nvPicPr>
        <p:blipFill>
          <a:blip r:embed="rId2" cstate="print"/>
          <a:srcRect b="454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84299" y="3048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200" dirty="0" smtClean="0">
                <a:solidFill>
                  <a:sysClr val="windowText" lastClr="000000"/>
                </a:solidFill>
                <a:cs typeface="Dast Nevis" pitchFamily="66" charset="-78"/>
              </a:rPr>
              <a:t>به كاربران امكان شخصي‌سازي تجربيات‌شان را بدهيد</a:t>
            </a:r>
            <a:endParaRPr lang="en-US" sz="32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81600" y="2240101"/>
            <a:ext cx="3429000" cy="3539430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 بد: </a:t>
            </a:r>
            <a:r>
              <a:rPr lang="en-US" sz="3200" i="1" dirty="0" smtClean="0">
                <a:solidFill>
                  <a:schemeClr val="bg1"/>
                </a:solidFill>
                <a:cs typeface="B Zar" pitchFamily="2" charset="-78"/>
              </a:rPr>
              <a:t>Windows7</a:t>
            </a:r>
            <a:endParaRPr lang="fa-IR" sz="20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به عنوان يك مثال بد نسخه </a:t>
            </a:r>
            <a:r>
              <a:rPr lang="en-US" sz="2400" dirty="0" smtClean="0">
                <a:solidFill>
                  <a:schemeClr val="bg1"/>
                </a:solidFill>
                <a:cs typeface="B Yekan" pitchFamily="2" charset="-78"/>
              </a:rPr>
              <a:t>starter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ويندوز7 (ارزان‌ترين نسخه) به مشتريان امكان تغيير عكس پس‌زمينه دستكتاپ را نمي‌دهد.</a:t>
            </a:r>
          </a:p>
          <a:p>
            <a:pPr algn="just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يك تصميم بد كه باعث بسياري از مشكلات مي‌شود.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D:\dropbox\My Dropbox\SW-SHBU\content\present\Money Making methods\slide-45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5166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276600" y="3581400"/>
            <a:ext cx="2558902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400" dirty="0" smtClean="0">
                <a:solidFill>
                  <a:sysClr val="windowText" lastClr="000000"/>
                </a:solidFill>
                <a:cs typeface="B Zar" pitchFamily="2" charset="-78"/>
              </a:rPr>
              <a:t>به من خدمت كن</a:t>
            </a:r>
            <a:endParaRPr lang="en-US" sz="2400" dirty="0">
              <a:solidFill>
                <a:sysClr val="windowText" lastClr="000000"/>
              </a:solidFill>
              <a:cs typeface="B Zar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4299" y="40386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200" dirty="0" smtClean="0">
                <a:solidFill>
                  <a:sysClr val="windowText" lastClr="000000"/>
                </a:solidFill>
                <a:cs typeface="Dast Nevis" pitchFamily="66" charset="-78"/>
              </a:rPr>
              <a:t>مردم هميشه براي راحتي پرداخت مي‌كنند.</a:t>
            </a:r>
            <a:endParaRPr lang="en-US" sz="32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D:\dropbox\My Dropbox\SW-SHBU\content\present\Money Making methods\slide-47-638.jpg"/>
          <p:cNvPicPr>
            <a:picLocks noChangeAspect="1" noChangeArrowheads="1"/>
          </p:cNvPicPr>
          <p:nvPr/>
        </p:nvPicPr>
        <p:blipFill>
          <a:blip r:embed="rId2" cstate="print"/>
          <a:srcRect b="454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5410200" y="2240101"/>
            <a:ext cx="3429000" cy="4278094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</a:t>
            </a:r>
            <a:r>
              <a:rPr lang="en-US" sz="3200" i="1" dirty="0" smtClean="0">
                <a:solidFill>
                  <a:schemeClr val="bg1"/>
                </a:solidFill>
                <a:cs typeface="B Zar" pitchFamily="2" charset="-78"/>
              </a:rPr>
              <a:t>useSold.com</a:t>
            </a:r>
            <a:endParaRPr lang="fa-IR" sz="20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يك تازه‌وارد در عرصه تجارت الكترونيكي. فقط كافي‌ست يك عكس از جنسي كه مي‌خواهيد بفروشيد بگيريد. آنها بقيه كار فروش را براي شما انجام خواهند داد. (از قيمت‌گذاري گرفته تا تحويل)</a:t>
            </a:r>
          </a:p>
          <a:p>
            <a:pPr algn="just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شيوه قيمت‌گذاري آنها محرمانه است.</a:t>
            </a:r>
          </a:p>
        </p:txBody>
      </p:sp>
      <p:sp>
        <p:nvSpPr>
          <p:cNvPr id="4" name="Rectangle 3"/>
          <p:cNvSpPr/>
          <p:nvPr/>
        </p:nvSpPr>
        <p:spPr>
          <a:xfrm>
            <a:off x="184299" y="3048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200" dirty="0" smtClean="0">
                <a:solidFill>
                  <a:sysClr val="windowText" lastClr="000000"/>
                </a:solidFill>
                <a:cs typeface="Dast Nevis" pitchFamily="66" charset="-78"/>
              </a:rPr>
              <a:t>مردم هميشه براي راحتي پرداخت مي‌كنند.</a:t>
            </a:r>
            <a:endParaRPr lang="en-US" sz="32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2" name="Picture 4" descr="http://cdn.cnwimg.com/wp-content/uploads/2013/01/mone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381000"/>
            <a:ext cx="5715000" cy="1828799"/>
          </a:xfr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>
              <a:buNone/>
            </a:pPr>
            <a:r>
              <a:rPr lang="fa-IR" sz="4400" dirty="0" smtClean="0">
                <a:cs typeface="B Koodak" pitchFamily="2" charset="-78"/>
              </a:rPr>
              <a:t>اولين پرسشي كه هر</a:t>
            </a:r>
            <a:endParaRPr lang="en-US" sz="4400" dirty="0" smtClean="0">
              <a:cs typeface="B Koodak" pitchFamily="2" charset="-78"/>
            </a:endParaRPr>
          </a:p>
          <a:p>
            <a:pPr algn="ctr">
              <a:buNone/>
            </a:pPr>
            <a:r>
              <a:rPr lang="fa-IR" sz="4400" dirty="0" smtClean="0">
                <a:cs typeface="B Koodak" pitchFamily="2" charset="-78"/>
              </a:rPr>
              <a:t>ايده‌پردازي مي‌پرسد:</a:t>
            </a:r>
            <a:endParaRPr lang="en-US" sz="4400" dirty="0">
              <a:cs typeface="B Koodak" pitchFamily="2" charset="-78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00" y="2590800"/>
            <a:ext cx="5715000" cy="3200400"/>
          </a:xfrm>
          <a:prstGeom prst="rect">
            <a:avLst/>
          </a:prstGeom>
          <a:solidFill>
            <a:schemeClr val="tx1">
              <a:lumMod val="75000"/>
              <a:lumOff val="25000"/>
              <a:alpha val="59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a-I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B Koodak" pitchFamily="2" charset="-78"/>
              </a:rPr>
              <a:t>من بايد از چه مدل درآمدي استفاده كنم؟</a:t>
            </a:r>
          </a:p>
          <a:p>
            <a:pPr marL="342900" marR="0" lvl="0" indent="-342900" algn="ct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a-IR" sz="3200" b="1" i="0" u="none" strike="noStrike" kern="1200" cap="none" spc="50" normalizeH="0" baseline="0" noProof="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uLnTx/>
                <a:uFillTx/>
                <a:latin typeface="+mn-lt"/>
                <a:ea typeface="+mn-ea"/>
                <a:cs typeface="B Koodak" pitchFamily="2" charset="-78"/>
              </a:rPr>
              <a:t>پرسش نادرست!!</a:t>
            </a:r>
            <a:endParaRPr kumimoji="0" lang="fa-I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B Koodak" pitchFamily="2" charset="-78"/>
            </a:endParaRPr>
          </a:p>
          <a:p>
            <a:pPr marL="342900" marR="0" lvl="0" indent="-342900" algn="ct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fa-I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B Koodak" pitchFamily="2" charset="-78"/>
            </a:endParaRPr>
          </a:p>
          <a:p>
            <a:pPr marL="342900" marR="0" lvl="0" indent="-342900" algn="ct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a-I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B Koodak" pitchFamily="2" charset="-78"/>
              </a:rPr>
              <a:t>مردم چرا حاضرند به من پول بدهند؟</a:t>
            </a:r>
          </a:p>
          <a:p>
            <a:pPr marL="342900" marR="0" lvl="0" indent="-342900" algn="ct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a-IR" sz="3200" b="1" i="0" u="none" strike="noStrike" kern="1200" cap="none" spc="50" normalizeH="0" baseline="0" noProof="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uLnTx/>
                <a:uFillTx/>
                <a:latin typeface="+mn-lt"/>
                <a:ea typeface="+mn-ea"/>
                <a:cs typeface="B Koodak" pitchFamily="2" charset="-78"/>
              </a:rPr>
              <a:t>پرسش درست!!</a:t>
            </a:r>
            <a:endParaRPr kumimoji="0" lang="en-US" sz="3200" b="1" i="0" u="none" strike="noStrike" kern="1200" cap="none" spc="50" normalizeH="0" baseline="0" noProof="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uLnTx/>
              <a:uFillTx/>
              <a:latin typeface="+mn-lt"/>
              <a:ea typeface="+mn-ea"/>
              <a:cs typeface="B Koodak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D:\dropbox\My Dropbox\SW-SHBU\content\present\Money Making methods\slide-47-638.jpg"/>
          <p:cNvPicPr>
            <a:picLocks noChangeAspect="1" noChangeArrowheads="1"/>
          </p:cNvPicPr>
          <p:nvPr/>
        </p:nvPicPr>
        <p:blipFill>
          <a:blip r:embed="rId2" cstate="print"/>
          <a:srcRect b="454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5410200" y="2240101"/>
            <a:ext cx="3429000" cy="4278094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 کلپچ.کام</a:t>
            </a:r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همه ی آن چیزی که در «کلپچ» اتفاق می افتد ثبت سفارش اینترنتی کله پاچه (یا تلفنی و اس ام اسی) و تحویل گرفتن آن درب منزل یا شرکت یا اداره یا مغازه شماست.</a:t>
            </a:r>
          </a:p>
          <a:p>
            <a:pPr algn="just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دیگه لازم نیست کله سحر بیدار شوید.</a:t>
            </a:r>
          </a:p>
        </p:txBody>
      </p:sp>
      <p:sp>
        <p:nvSpPr>
          <p:cNvPr id="4" name="Rectangle 3"/>
          <p:cNvSpPr/>
          <p:nvPr/>
        </p:nvSpPr>
        <p:spPr>
          <a:xfrm>
            <a:off x="184299" y="3048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200" dirty="0" smtClean="0">
                <a:solidFill>
                  <a:sysClr val="windowText" lastClr="000000"/>
                </a:solidFill>
                <a:cs typeface="Dast Nevis" pitchFamily="66" charset="-78"/>
              </a:rPr>
              <a:t>مردم هميشه براي راحتي پرداخت مي‌كنند.</a:t>
            </a:r>
            <a:endParaRPr lang="en-US" sz="32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l="12885" t="10416" r="46705" b="50000"/>
          <a:stretch>
            <a:fillRect/>
          </a:stretch>
        </p:blipFill>
        <p:spPr bwMode="auto">
          <a:xfrm>
            <a:off x="381000" y="2209800"/>
            <a:ext cx="4842711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l="57980" t="8333" r="20351" b="68750"/>
          <a:stretch>
            <a:fillRect/>
          </a:stretch>
        </p:blipFill>
        <p:spPr bwMode="auto">
          <a:xfrm>
            <a:off x="1371600" y="4495800"/>
            <a:ext cx="2819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D:\dropbox\My Dropbox\SW-SHBU\content\present\Money Making methods\slide-48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5166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276600" y="2057400"/>
            <a:ext cx="2558902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400" dirty="0" smtClean="0">
                <a:solidFill>
                  <a:sysClr val="windowText" lastClr="000000"/>
                </a:solidFill>
                <a:cs typeface="B Zar" pitchFamily="2" charset="-78"/>
              </a:rPr>
              <a:t>زمان در حال گذر است</a:t>
            </a:r>
            <a:endParaRPr lang="en-US" sz="2400" dirty="0">
              <a:solidFill>
                <a:sysClr val="windowText" lastClr="000000"/>
              </a:solidFill>
              <a:cs typeface="B Zar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4299" y="25146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200" dirty="0" smtClean="0">
                <a:solidFill>
                  <a:sysClr val="windowText" lastClr="000000"/>
                </a:solidFill>
                <a:cs typeface="Dast Nevis" pitchFamily="66" charset="-78"/>
              </a:rPr>
              <a:t>كاربران را به اندازه كافي از لحاظ زماني  تحت فشار قرار دهيد.</a:t>
            </a:r>
            <a:endParaRPr lang="en-US" sz="32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D:\dropbox\My Dropbox\SW-SHBU\content\present\Money Making methods\slide-49-638.jpg"/>
          <p:cNvPicPr>
            <a:picLocks noChangeAspect="1" noChangeArrowheads="1"/>
          </p:cNvPicPr>
          <p:nvPr/>
        </p:nvPicPr>
        <p:blipFill>
          <a:blip r:embed="rId2" cstate="print"/>
          <a:srcRect b="454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84299" y="3048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200" dirty="0" smtClean="0">
                <a:solidFill>
                  <a:sysClr val="windowText" lastClr="000000"/>
                </a:solidFill>
                <a:cs typeface="Dast Nevis" pitchFamily="66" charset="-78"/>
              </a:rPr>
              <a:t>كاربران را به اندازه كافي از لحاظ زماني  تحت فشار قرار دهيد.</a:t>
            </a:r>
            <a:endParaRPr lang="en-US" sz="32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76800" y="2133600"/>
            <a:ext cx="3429000" cy="3293209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</a:t>
            </a:r>
          </a:p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 </a:t>
            </a:r>
            <a:r>
              <a:rPr lang="en-US" sz="2800" i="1" dirty="0" smtClean="0">
                <a:solidFill>
                  <a:schemeClr val="bg1"/>
                </a:solidFill>
                <a:cs typeface="B Zar" pitchFamily="2" charset="-78"/>
              </a:rPr>
              <a:t>Business Model Hub</a:t>
            </a:r>
            <a:endParaRPr lang="fa-IR" sz="20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هرچه زودتر به اين انجمن تاليف آنلاين بپيونديد، بليط ارزان‌تري دريافت مي‌كنيد.</a:t>
            </a:r>
          </a:p>
          <a:p>
            <a:pPr algn="just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مبلغ از </a:t>
            </a:r>
            <a:r>
              <a:rPr lang="en-US" sz="2400" dirty="0" smtClean="0">
                <a:solidFill>
                  <a:schemeClr val="bg1"/>
                </a:solidFill>
                <a:cs typeface="B Yekan" pitchFamily="2" charset="-78"/>
              </a:rPr>
              <a:t>24$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شروع شده و به تدريج به </a:t>
            </a:r>
            <a:r>
              <a:rPr lang="en-US" sz="2400" dirty="0" smtClean="0">
                <a:solidFill>
                  <a:schemeClr val="bg1"/>
                </a:solidFill>
                <a:cs typeface="B Yekan" pitchFamily="2" charset="-78"/>
              </a:rPr>
              <a:t>243$ 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رسيد.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D:\dropbox\My Dropbox\SW-SHBU\content\present\Money Making methods\slide-49-638.jpg"/>
          <p:cNvPicPr>
            <a:picLocks noChangeAspect="1" noChangeArrowheads="1"/>
          </p:cNvPicPr>
          <p:nvPr/>
        </p:nvPicPr>
        <p:blipFill>
          <a:blip r:embed="rId2" cstate="print"/>
          <a:srcRect b="454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84299" y="3048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200" dirty="0" smtClean="0">
                <a:solidFill>
                  <a:sysClr val="windowText" lastClr="000000"/>
                </a:solidFill>
                <a:cs typeface="Dast Nevis" pitchFamily="66" charset="-78"/>
              </a:rPr>
              <a:t>كاربران را به اندازه كافي از لحاظ زماني  تحت فشار قرار دهيد.</a:t>
            </a:r>
            <a:endParaRPr lang="en-US" sz="32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76800" y="2133600"/>
            <a:ext cx="3429000" cy="4647426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</a:t>
            </a:r>
            <a:r>
              <a:rPr lang="en-US" sz="3200" i="1" dirty="0" smtClean="0">
                <a:solidFill>
                  <a:schemeClr val="bg1"/>
                </a:solidFill>
                <a:cs typeface="B Zar" pitchFamily="2" charset="-78"/>
              </a:rPr>
              <a:t> </a:t>
            </a:r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 دیجی‌کالا</a:t>
            </a:r>
            <a:endParaRPr lang="fa-IR" sz="20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یکی از بزرگترین فروشگاه‌های الکترونیکی</a:t>
            </a:r>
          </a:p>
          <a:p>
            <a:pPr algn="just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يكي از شگردهاي معمول. پيشنهادات و فروش‌هايي كه از نظر زمان محدود هستند. دیجی‌کالا هر روز يك پيشنهاد دارد.</a:t>
            </a:r>
          </a:p>
          <a:p>
            <a:pPr algn="just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فروش‌های ویژه فقط تا ساعت 24 امروز!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81000" y="2362200"/>
            <a:ext cx="4343400" cy="3505200"/>
            <a:chOff x="304800" y="2266950"/>
            <a:chExt cx="5029200" cy="192405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13470" t="32292" r="71303" b="41666"/>
            <a:stretch>
              <a:fillRect/>
            </a:stretch>
          </p:blipFill>
          <p:spPr bwMode="auto">
            <a:xfrm>
              <a:off x="304800" y="2266950"/>
              <a:ext cx="1981200" cy="190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46852" t="32292" r="29722" b="41666"/>
            <a:stretch>
              <a:fillRect/>
            </a:stretch>
          </p:blipFill>
          <p:spPr bwMode="auto">
            <a:xfrm>
              <a:off x="2286000" y="2286000"/>
              <a:ext cx="3048000" cy="190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D:\dropbox\My Dropbox\SW-SHBU\content\present\Money Making methods\slide-54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5166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276600" y="2819400"/>
            <a:ext cx="2558902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400" dirty="0" smtClean="0">
                <a:solidFill>
                  <a:sysClr val="windowText" lastClr="000000"/>
                </a:solidFill>
                <a:cs typeface="B Zar" pitchFamily="2" charset="-78"/>
              </a:rPr>
              <a:t>خودستايي</a:t>
            </a:r>
            <a:endParaRPr lang="en-US" sz="2400" dirty="0">
              <a:solidFill>
                <a:sysClr val="windowText" lastClr="000000"/>
              </a:solidFill>
              <a:cs typeface="B Zar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4299" y="32766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800" dirty="0" smtClean="0">
                <a:solidFill>
                  <a:sysClr val="windowText" lastClr="000000"/>
                </a:solidFill>
                <a:cs typeface="Dast Nevis" pitchFamily="66" charset="-78"/>
              </a:rPr>
              <a:t>بعضي از  افراد (آقايان) خودنمايي و لاف زدن ر ا دوست دارند.</a:t>
            </a:r>
            <a:endParaRPr lang="en-US" sz="28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D:\dropbox\My Dropbox\SW-SHBU\content\present\Money Making methods\slide-55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5166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4648200" y="1859101"/>
            <a:ext cx="3429000" cy="3170099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 برنامه </a:t>
            </a:r>
            <a:r>
              <a:rPr lang="en-US" sz="3200" i="1" dirty="0" smtClean="0">
                <a:solidFill>
                  <a:schemeClr val="bg1"/>
                </a:solidFill>
                <a:cs typeface="B Zar" pitchFamily="2" charset="-78"/>
              </a:rPr>
              <a:t>I am Rich</a:t>
            </a:r>
            <a:endParaRPr lang="fa-IR" sz="20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چندين نفر حاضر شدند </a:t>
            </a:r>
            <a:r>
              <a:rPr lang="en-US" sz="2400" dirty="0" smtClean="0">
                <a:solidFill>
                  <a:schemeClr val="bg1"/>
                </a:solidFill>
                <a:cs typeface="B Yekan" pitchFamily="2" charset="-78"/>
              </a:rPr>
              <a:t>999.99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دلار بپردازند تا برنامه‌اي را بخرند كه هيچ كاري نمي‌كرد جز اينكه يك الماس قرمز را نشان مي‌داد. اين الماس تنها براي خودنمايي كردني بيش نبود!</a:t>
            </a:r>
          </a:p>
        </p:txBody>
      </p:sp>
      <p:sp>
        <p:nvSpPr>
          <p:cNvPr id="4" name="Rectangle 3"/>
          <p:cNvSpPr/>
          <p:nvPr/>
        </p:nvSpPr>
        <p:spPr>
          <a:xfrm>
            <a:off x="184299" y="3048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800" dirty="0" smtClean="0">
                <a:solidFill>
                  <a:sysClr val="windowText" lastClr="000000"/>
                </a:solidFill>
                <a:cs typeface="Dast Nevis" pitchFamily="66" charset="-78"/>
              </a:rPr>
              <a:t>بعضي از  افراد (آقايان) خودنمايي و لاف زدن ر ا دوست دارند.</a:t>
            </a:r>
            <a:endParaRPr lang="en-US" sz="28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D:\dropbox\My Dropbox\SW-SHBU\content\present\Money Making methods\slide-56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5105400" y="1859101"/>
            <a:ext cx="3429000" cy="3170099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</a:t>
            </a:r>
            <a:r>
              <a:rPr lang="en-US" sz="3200" i="1" dirty="0" smtClean="0">
                <a:solidFill>
                  <a:schemeClr val="bg1"/>
                </a:solidFill>
                <a:cs typeface="B Zar" pitchFamily="2" charset="-78"/>
              </a:rPr>
              <a:t>varchin.com</a:t>
            </a:r>
            <a:endParaRPr lang="fa-IR" sz="20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دوست داريد محصولات لوكس، فانتزي با مارك‌هاي جهاني داشته باشيد.</a:t>
            </a: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سري به سايت ورچين بزنيد.</a:t>
            </a:r>
          </a:p>
          <a:p>
            <a:pPr algn="just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قيمت محصولات خيلي ارزان نيست.</a:t>
            </a:r>
          </a:p>
        </p:txBody>
      </p:sp>
      <p:sp>
        <p:nvSpPr>
          <p:cNvPr id="4" name="Rectangle 3"/>
          <p:cNvSpPr/>
          <p:nvPr/>
        </p:nvSpPr>
        <p:spPr>
          <a:xfrm>
            <a:off x="184299" y="3048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800" dirty="0" smtClean="0">
                <a:solidFill>
                  <a:sysClr val="windowText" lastClr="000000"/>
                </a:solidFill>
                <a:cs typeface="Dast Nevis" pitchFamily="66" charset="-78"/>
              </a:rPr>
              <a:t>بعضي از  افراد (آقايان) خودنمايي و لاف زدن ر ا دوست دارند.</a:t>
            </a:r>
            <a:endParaRPr lang="en-US" sz="28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pic>
        <p:nvPicPr>
          <p:cNvPr id="49153" name="Picture 1"/>
          <p:cNvPicPr>
            <a:picLocks noChangeAspect="1" noChangeArrowheads="1"/>
          </p:cNvPicPr>
          <p:nvPr/>
        </p:nvPicPr>
        <p:blipFill>
          <a:blip r:embed="rId3" cstate="print"/>
          <a:srcRect l="15000" t="25778" r="32222" b="10222"/>
          <a:stretch>
            <a:fillRect/>
          </a:stretch>
        </p:blipFill>
        <p:spPr bwMode="auto">
          <a:xfrm>
            <a:off x="304800" y="1905000"/>
            <a:ext cx="4648200" cy="3522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4" cstate="print"/>
          <a:srcRect l="81111" t="18667" r="2778" b="75111"/>
          <a:stretch>
            <a:fillRect/>
          </a:stretch>
        </p:blipFill>
        <p:spPr bwMode="auto">
          <a:xfrm>
            <a:off x="1524000" y="1447800"/>
            <a:ext cx="2209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D:\dropbox\My Dropbox\SW-SHBU\content\present\Money Making methods\slide-57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5166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276600" y="2819400"/>
            <a:ext cx="2558902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400" dirty="0" smtClean="0">
                <a:solidFill>
                  <a:sysClr val="windowText" lastClr="000000"/>
                </a:solidFill>
                <a:cs typeface="B Zar" pitchFamily="2" charset="-78"/>
              </a:rPr>
              <a:t>كسب اطلاعات دقيق</a:t>
            </a:r>
            <a:endParaRPr lang="en-US" sz="2400" dirty="0">
              <a:solidFill>
                <a:sysClr val="windowText" lastClr="000000"/>
              </a:solidFill>
              <a:cs typeface="B Zar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4299" y="32766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200" dirty="0" smtClean="0">
                <a:solidFill>
                  <a:sysClr val="windowText" lastClr="000000"/>
                </a:solidFill>
                <a:cs typeface="Dast Nevis" pitchFamily="66" charset="-78"/>
              </a:rPr>
              <a:t>مردم دوست دارند بينش بيشتري به دست آورند</a:t>
            </a:r>
            <a:endParaRPr lang="en-US" sz="32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D:\dropbox\My Dropbox\SW-SHBU\content\present\Money Making methods\slide-58-638.jpg"/>
          <p:cNvPicPr>
            <a:picLocks noChangeAspect="1" noChangeArrowheads="1"/>
          </p:cNvPicPr>
          <p:nvPr/>
        </p:nvPicPr>
        <p:blipFill>
          <a:blip r:embed="rId2" cstate="print"/>
          <a:srcRect b="565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84299" y="3048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200" dirty="0" smtClean="0">
                <a:solidFill>
                  <a:sysClr val="windowText" lastClr="000000"/>
                </a:solidFill>
                <a:cs typeface="Dast Nevis" pitchFamily="66" charset="-78"/>
              </a:rPr>
              <a:t>مردم دوست دارند بينش بيشتري به دست آورند</a:t>
            </a:r>
            <a:endParaRPr lang="en-US" sz="32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86400" y="1859101"/>
            <a:ext cx="3429000" cy="3908762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مثال:برنامه </a:t>
            </a:r>
            <a:r>
              <a:rPr lang="en-US" sz="3200" i="1" dirty="0" smtClean="0">
                <a:solidFill>
                  <a:schemeClr val="bg1"/>
                </a:solidFill>
                <a:cs typeface="B Zar" pitchFamily="2" charset="-78"/>
              </a:rPr>
              <a:t>Polar</a:t>
            </a:r>
            <a:endParaRPr lang="fa-IR" sz="20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گرچه اين برنامه مراقبت سلامتي رايگان است ولي مي‌توانيد براي به دست آوردن اطلاعات دقيق‌تر از تصاوير نمايش داده شده، پول پرداخت كنيد.</a:t>
            </a:r>
          </a:p>
          <a:p>
            <a:pPr algn="just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en-US" sz="2400" dirty="0" smtClean="0">
                <a:solidFill>
                  <a:schemeClr val="bg1"/>
                </a:solidFill>
                <a:cs typeface="B Yekan" pitchFamily="2" charset="-78"/>
              </a:rPr>
              <a:t>5$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براي پنج دقيقه بررسي وضعيت.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D:\dropbox\My Dropbox\SW-SHBU\content\present\Money Making methods\slide-59-638.jpg"/>
          <p:cNvPicPr>
            <a:picLocks noChangeAspect="1" noChangeArrowheads="1"/>
          </p:cNvPicPr>
          <p:nvPr/>
        </p:nvPicPr>
        <p:blipFill>
          <a:blip r:embed="rId2" cstate="print"/>
          <a:srcRect b="5556"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84299" y="3048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200" dirty="0" smtClean="0">
                <a:solidFill>
                  <a:sysClr val="windowText" lastClr="000000"/>
                </a:solidFill>
                <a:cs typeface="Dast Nevis" pitchFamily="66" charset="-78"/>
              </a:rPr>
              <a:t>مردم دوست دارند بينش بيشتري به دست آورند</a:t>
            </a:r>
            <a:endParaRPr lang="en-US" sz="32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86400" y="1828800"/>
            <a:ext cx="3429000" cy="4278094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 </a:t>
            </a:r>
            <a:r>
              <a:rPr lang="en-US" sz="3200" i="1" dirty="0" smtClean="0">
                <a:solidFill>
                  <a:schemeClr val="bg1"/>
                </a:solidFill>
                <a:cs typeface="B Zar" pitchFamily="2" charset="-78"/>
              </a:rPr>
              <a:t>jeeb.ir</a:t>
            </a:r>
            <a:endParaRPr lang="fa-IR" sz="20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حساب دخل و خرجتان را داشته باشيد. </a:t>
            </a: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جیب یک نرم افزار حسابداری شخصی آنلاین است كه در به دست آوردن بينشي درست بر وضعيت درآمد و هزينه‌هاتان به شما كمك مي‌كند.</a:t>
            </a: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ثبت نام: 19000 تومان ساليانه</a:t>
            </a:r>
          </a:p>
        </p:txBody>
      </p:sp>
      <p:pic>
        <p:nvPicPr>
          <p:cNvPr id="46082" name="Picture 2" descr="C:\Documents and Settings\Mehdi\Desktop\expenses.png"/>
          <p:cNvPicPr>
            <a:picLocks noChangeAspect="1" noChangeArrowheads="1"/>
          </p:cNvPicPr>
          <p:nvPr/>
        </p:nvPicPr>
        <p:blipFill>
          <a:blip r:embed="rId3" cstate="print"/>
          <a:srcRect b="16279"/>
          <a:stretch>
            <a:fillRect/>
          </a:stretch>
        </p:blipFill>
        <p:spPr bwMode="auto">
          <a:xfrm>
            <a:off x="228600" y="1828800"/>
            <a:ext cx="5029200" cy="4114800"/>
          </a:xfrm>
          <a:prstGeom prst="rect">
            <a:avLst/>
          </a:prstGeom>
          <a:noFill/>
        </p:spPr>
      </p:pic>
      <p:pic>
        <p:nvPicPr>
          <p:cNvPr id="46081" name="Picture 1"/>
          <p:cNvPicPr>
            <a:picLocks noChangeAspect="1" noChangeArrowheads="1"/>
          </p:cNvPicPr>
          <p:nvPr/>
        </p:nvPicPr>
        <p:blipFill>
          <a:blip r:embed="rId4" cstate="print"/>
          <a:srcRect l="62778" t="18667" r="17778" b="76000"/>
          <a:stretch>
            <a:fillRect/>
          </a:stretch>
        </p:blipFill>
        <p:spPr bwMode="auto">
          <a:xfrm>
            <a:off x="1447800" y="1295400"/>
            <a:ext cx="2667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http://t2.gstatic.com/images?q=tbn:ANd9GcSgeZZNGUlRrC8xmIctWx1GazRsJwrtwegQbtMebyZaz6IxmCuLg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326309"/>
            <a:ext cx="3429001" cy="5531691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381000"/>
            <a:ext cx="5715000" cy="2362200"/>
          </a:xfrm>
          <a:solidFill>
            <a:schemeClr val="tx1">
              <a:lumMod val="75000"/>
              <a:lumOff val="25000"/>
              <a:alpha val="58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>
              <a:buNone/>
            </a:pPr>
            <a:r>
              <a:rPr lang="fa-IR" sz="4400" dirty="0" smtClean="0">
                <a:cs typeface="B Koodak" pitchFamily="2" charset="-78"/>
              </a:rPr>
              <a:t>خوب بيانديشيد: </a:t>
            </a:r>
          </a:p>
          <a:p>
            <a:pPr algn="ctr">
              <a:buNone/>
            </a:pPr>
            <a:r>
              <a:rPr lang="fa-IR" sz="4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cs typeface="B Koodak" pitchFamily="2" charset="-78"/>
              </a:rPr>
              <a:t>چرا</a:t>
            </a:r>
            <a:r>
              <a:rPr lang="fa-IR" sz="4400" dirty="0" smtClean="0">
                <a:cs typeface="B Koodak" pitchFamily="2" charset="-78"/>
              </a:rPr>
              <a:t> مردم كيف پولشان را درمي‌آورند؟</a:t>
            </a:r>
            <a:endParaRPr lang="en-US" sz="4400" dirty="0">
              <a:cs typeface="B Koodak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1" descr="C:\Documents and Settings\Mehdi\Desktop\IMG_16091-500x33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3153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276600" y="228600"/>
            <a:ext cx="2558902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400" dirty="0" smtClean="0">
                <a:solidFill>
                  <a:sysClr val="windowText" lastClr="000000"/>
                </a:solidFill>
                <a:cs typeface="B Zar" pitchFamily="2" charset="-78"/>
              </a:rPr>
              <a:t>با من در ارتباط باش</a:t>
            </a:r>
            <a:endParaRPr lang="en-US" sz="2400" dirty="0">
              <a:solidFill>
                <a:sysClr val="windowText" lastClr="000000"/>
              </a:solidFill>
              <a:cs typeface="B Zar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4299" y="6858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solidFill>
                  <a:sysClr val="windowText" lastClr="000000"/>
                </a:solidFill>
                <a:cs typeface="Dast Nevis" pitchFamily="66" charset="-78"/>
              </a:rPr>
              <a:t>امكان ارتباط و تماس مردم را به وجود آوريد</a:t>
            </a:r>
            <a:endParaRPr lang="en-US" sz="3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C:\Documents and Settings\Mehdi\Desktop\IMG_16091-500x333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-1" y="0"/>
            <a:ext cx="9153153" cy="6858000"/>
          </a:xfrm>
          <a:prstGeom prst="rect">
            <a:avLst/>
          </a:prstGeom>
          <a:noFill/>
        </p:spPr>
      </p:pic>
      <p:pic>
        <p:nvPicPr>
          <p:cNvPr id="43010" name="Picture 2" descr="D:\dropbox\My Dropbox\SW-SHBU\content\present\Money Making methods\slide-61-638.jpg"/>
          <p:cNvPicPr>
            <a:picLocks noChangeAspect="1" noChangeArrowheads="1"/>
          </p:cNvPicPr>
          <p:nvPr/>
        </p:nvPicPr>
        <p:blipFill>
          <a:blip r:embed="rId3" cstate="print"/>
          <a:srcRect l="4166" t="24419" r="47500" b="21193"/>
          <a:stretch>
            <a:fillRect/>
          </a:stretch>
        </p:blipFill>
        <p:spPr bwMode="auto">
          <a:xfrm>
            <a:off x="381000" y="1676400"/>
            <a:ext cx="4419600" cy="37338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84299" y="3048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solidFill>
                  <a:sysClr val="windowText" lastClr="000000"/>
                </a:solidFill>
                <a:cs typeface="Dast Nevis" pitchFamily="66" charset="-78"/>
              </a:rPr>
              <a:t>امكان ارتباط و تماس مردم را به وجود آوريد</a:t>
            </a:r>
            <a:endParaRPr lang="en-US" sz="3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05400" y="1676400"/>
            <a:ext cx="3581400" cy="3908762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</a:t>
            </a:r>
            <a:r>
              <a:rPr lang="en-US" sz="2800" i="1" dirty="0" err="1" smtClean="0">
                <a:solidFill>
                  <a:schemeClr val="bg1"/>
                </a:solidFill>
                <a:cs typeface="B Zar" pitchFamily="2" charset="-78"/>
              </a:rPr>
              <a:t>SinglesAroundMe</a:t>
            </a:r>
            <a:endParaRPr lang="fa-IR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اين برنامه در همسايگي محلي كه هستيد دنبال افرادي متناسب با شما مي‌گردد. ولي تعداد پيام‌هايي كه امكان تبادلشان هست محدود است.</a:t>
            </a: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شما مي‌توانيد با پرداخت مبلغي مكالمات خود با دوستان جديدتان را ادامه دهيد.</a:t>
            </a: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cs typeface="B Yekan" pitchFamily="2" charset="-78"/>
              </a:rPr>
              <a:t>19.99$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براي هر بسته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 descr="C:\Documents and Settings\Mehdi\Desktop\IMG_16091-500x333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-1" y="0"/>
            <a:ext cx="9153153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84299" y="3048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solidFill>
                  <a:sysClr val="windowText" lastClr="000000"/>
                </a:solidFill>
                <a:cs typeface="Dast Nevis" pitchFamily="66" charset="-78"/>
              </a:rPr>
              <a:t>امكان ارتباط و تماس مردم را به وجود آوريد</a:t>
            </a:r>
            <a:endParaRPr lang="en-US" sz="3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81600" y="2133600"/>
            <a:ext cx="3352800" cy="3170099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 </a:t>
            </a:r>
            <a:r>
              <a:rPr lang="en-US" sz="3200" i="1" dirty="0" smtClean="0">
                <a:solidFill>
                  <a:schemeClr val="bg1"/>
                </a:solidFill>
                <a:cs typeface="B Zar" pitchFamily="2" charset="-78"/>
              </a:rPr>
              <a:t>Ponisha.ir</a:t>
            </a:r>
            <a:endParaRPr lang="fa-IR" sz="20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هدف پونیشا: ایجاد محیطی امن برای خود اشتغالی متخصصان در سرتاسر کشور است. </a:t>
            </a:r>
          </a:p>
          <a:p>
            <a:pPr algn="just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پیمانکاران و کارفرمایان را به هم متصل می‌کند.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81000" y="1676400"/>
            <a:ext cx="4495800" cy="4419600"/>
            <a:chOff x="6019800" y="762000"/>
            <a:chExt cx="4953000" cy="5867400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46266" t="10417" r="15667" b="9375"/>
            <a:stretch>
              <a:fillRect/>
            </a:stretch>
          </p:blipFill>
          <p:spPr bwMode="auto">
            <a:xfrm>
              <a:off x="6019800" y="762000"/>
              <a:ext cx="4953000" cy="5867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 l="69912" t="9375" r="14861" b="80208"/>
            <a:stretch>
              <a:fillRect/>
            </a:stretch>
          </p:blipFill>
          <p:spPr bwMode="auto">
            <a:xfrm>
              <a:off x="8991600" y="762000"/>
              <a:ext cx="1981200" cy="76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D:\dropbox\My Dropbox\SW-SHBU\content\present\Money Making methods\slide-63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5166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276600" y="3048000"/>
            <a:ext cx="2558902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400" dirty="0" smtClean="0">
                <a:solidFill>
                  <a:sysClr val="windowText" lastClr="000000"/>
                </a:solidFill>
                <a:cs typeface="B Zar" pitchFamily="2" charset="-78"/>
              </a:rPr>
              <a:t>ترس «از دست دادن»</a:t>
            </a:r>
            <a:endParaRPr lang="en-US" sz="2400" dirty="0">
              <a:solidFill>
                <a:sysClr val="windowText" lastClr="000000"/>
              </a:solidFill>
              <a:cs typeface="B Zar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4299" y="35052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solidFill>
                  <a:sysClr val="windowText" lastClr="000000"/>
                </a:solidFill>
                <a:cs typeface="Dast Nevis" pitchFamily="66" charset="-78"/>
              </a:rPr>
              <a:t>مردم مي‌خواهند هميشه در جريان امور باشند.</a:t>
            </a:r>
            <a:endParaRPr lang="en-US" sz="3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D:\dropbox\My Dropbox\SW-SHBU\content\present\Money Making methods\slide-64-638.jpg"/>
          <p:cNvPicPr>
            <a:picLocks noChangeAspect="1" noChangeArrowheads="1"/>
          </p:cNvPicPr>
          <p:nvPr/>
        </p:nvPicPr>
        <p:blipFill>
          <a:blip r:embed="rId2" cstate="print"/>
          <a:srcRect b="4444"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5486400" y="2133600"/>
            <a:ext cx="3429000" cy="3170099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</a:t>
            </a:r>
            <a:r>
              <a:rPr lang="en-US" sz="3200" i="1" dirty="0" err="1" smtClean="0">
                <a:solidFill>
                  <a:schemeClr val="bg1"/>
                </a:solidFill>
                <a:cs typeface="B Zar" pitchFamily="2" charset="-78"/>
              </a:rPr>
              <a:t>unfollowed.me</a:t>
            </a:r>
            <a:endParaRPr lang="fa-IR" sz="20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شايد بخواهيد </a:t>
            </a:r>
            <a:r>
              <a:rPr lang="en-US" sz="2400" dirty="0" smtClean="0">
                <a:solidFill>
                  <a:schemeClr val="bg1"/>
                </a:solidFill>
                <a:cs typeface="B Yekan" pitchFamily="2" charset="-78"/>
              </a:rPr>
              <a:t>4.99$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بپردازيد تا در صورت </a:t>
            </a:r>
            <a:r>
              <a:rPr lang="en-US" sz="2400" dirty="0" err="1" smtClean="0">
                <a:solidFill>
                  <a:schemeClr val="bg1"/>
                </a:solidFill>
                <a:cs typeface="B Yekan" pitchFamily="2" charset="-78"/>
              </a:rPr>
              <a:t>unfollow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شدن در توييتر خبردار شويد؟</a:t>
            </a: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اين سرويس پولي باور دارد كه شما اين كار را خواهيد كرد.</a:t>
            </a:r>
          </a:p>
        </p:txBody>
      </p:sp>
      <p:sp>
        <p:nvSpPr>
          <p:cNvPr id="4" name="Rectangle 3"/>
          <p:cNvSpPr/>
          <p:nvPr/>
        </p:nvSpPr>
        <p:spPr>
          <a:xfrm>
            <a:off x="184299" y="3048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solidFill>
                  <a:sysClr val="windowText" lastClr="000000"/>
                </a:solidFill>
                <a:cs typeface="Dast Nevis" pitchFamily="66" charset="-78"/>
              </a:rPr>
              <a:t>مردم مي‌خواهند هميشه در جريان امور باشند.</a:t>
            </a:r>
            <a:endParaRPr lang="en-US" sz="3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:\dropbox\My Dropbox\SW-SHBU\content\present\Money Making methods\slide-63-638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0" y="0"/>
            <a:ext cx="9144000" cy="6865166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4495800" y="2133600"/>
            <a:ext cx="4343400" cy="3170099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 </a:t>
            </a:r>
            <a:r>
              <a:rPr lang="en-US" sz="3200" i="1" dirty="0" smtClean="0">
                <a:solidFill>
                  <a:schemeClr val="bg1"/>
                </a:solidFill>
                <a:cs typeface="B Zar" pitchFamily="2" charset="-78"/>
              </a:rPr>
              <a:t>khabargardi.com</a:t>
            </a:r>
            <a:endParaRPr lang="fa-IR" sz="20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با خبرگردي اخبار روز هميشه در دستان  شماست. اخبار در خبرگردي به صورت هوشمند دسته‌بندي مي‌شود. </a:t>
            </a:r>
          </a:p>
          <a:p>
            <a:pPr algn="just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چند هزار بازديد در يك ساعت در ايام انتخابات</a:t>
            </a:r>
          </a:p>
        </p:txBody>
      </p:sp>
      <p:sp>
        <p:nvSpPr>
          <p:cNvPr id="4" name="Rectangle 3"/>
          <p:cNvSpPr/>
          <p:nvPr/>
        </p:nvSpPr>
        <p:spPr>
          <a:xfrm>
            <a:off x="184299" y="3048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solidFill>
                  <a:sysClr val="windowText" lastClr="000000"/>
                </a:solidFill>
                <a:cs typeface="Dast Nevis" pitchFamily="66" charset="-78"/>
              </a:rPr>
              <a:t>مردم مي‌خواهند هميشه در جريان امور باشند.</a:t>
            </a:r>
            <a:endParaRPr lang="en-US" sz="3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19200" y="990600"/>
            <a:ext cx="3200400" cy="5562600"/>
            <a:chOff x="2286000" y="1219200"/>
            <a:chExt cx="3429000" cy="586740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16667" t="14222" r="58333" b="17333"/>
            <a:stretch>
              <a:fillRect/>
            </a:stretch>
          </p:blipFill>
          <p:spPr bwMode="auto">
            <a:xfrm>
              <a:off x="2286000" y="1219200"/>
              <a:ext cx="3429000" cy="5867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69444" t="15333" r="16667" b="77556"/>
            <a:stretch>
              <a:fillRect/>
            </a:stretch>
          </p:blipFill>
          <p:spPr bwMode="auto">
            <a:xfrm>
              <a:off x="3048000" y="5257800"/>
              <a:ext cx="19050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D:\dropbox\My Dropbox\SW-SHBU\content\present\Money Making methods\slide-66-638.jpg"/>
          <p:cNvPicPr>
            <a:picLocks noChangeAspect="1" noChangeArrowheads="1"/>
          </p:cNvPicPr>
          <p:nvPr/>
        </p:nvPicPr>
        <p:blipFill>
          <a:blip r:embed="rId2" cstate="print"/>
          <a:srcRect b="454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5410200" y="2133600"/>
            <a:ext cx="3429000" cy="3908762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 </a:t>
            </a:r>
            <a:r>
              <a:rPr lang="en-US" sz="3200" i="1" dirty="0" err="1" smtClean="0">
                <a:solidFill>
                  <a:schemeClr val="bg1"/>
                </a:solidFill>
                <a:cs typeface="B Zar" pitchFamily="2" charset="-78"/>
              </a:rPr>
              <a:t>TomTom</a:t>
            </a:r>
            <a:r>
              <a:rPr lang="en-US" sz="3200" i="1" dirty="0" smtClean="0">
                <a:solidFill>
                  <a:schemeClr val="bg1"/>
                </a:solidFill>
                <a:cs typeface="B Zar" pitchFamily="2" charset="-78"/>
              </a:rPr>
              <a:t> GPS</a:t>
            </a:r>
            <a:endParaRPr lang="fa-IR" sz="20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يك خريد گران (</a:t>
            </a:r>
            <a:r>
              <a:rPr lang="en-US" sz="2400" dirty="0" smtClean="0">
                <a:solidFill>
                  <a:schemeClr val="bg1"/>
                </a:solidFill>
                <a:cs typeface="B Yekan" pitchFamily="2" charset="-78"/>
              </a:rPr>
              <a:t>29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يورو) براي دسترسي به اعلان‌هاي مربوط به ترافيك به مدت يك سال.</a:t>
            </a: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اين ويژگي اولين ويژگي پولي   اين برنامه كاربردي (راهبري خودرو) است كه براي خريد خودش بايد </a:t>
            </a:r>
            <a:r>
              <a:rPr lang="en-US" sz="2400" dirty="0" smtClean="0">
                <a:solidFill>
                  <a:schemeClr val="bg1"/>
                </a:solidFill>
                <a:cs typeface="B Yekan" pitchFamily="2" charset="-78"/>
              </a:rPr>
              <a:t>89.99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يورو پرداخت كرد. </a:t>
            </a:r>
          </a:p>
        </p:txBody>
      </p:sp>
      <p:sp>
        <p:nvSpPr>
          <p:cNvPr id="4" name="Rectangle 3"/>
          <p:cNvSpPr/>
          <p:nvPr/>
        </p:nvSpPr>
        <p:spPr>
          <a:xfrm>
            <a:off x="184299" y="3048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solidFill>
                  <a:sysClr val="windowText" lastClr="000000"/>
                </a:solidFill>
                <a:cs typeface="Dast Nevis" pitchFamily="66" charset="-78"/>
              </a:rPr>
              <a:t>مردم مي‌خواهند هميشه در جريان امور باشند.</a:t>
            </a:r>
            <a:endParaRPr lang="en-US" sz="3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Mehdi\Desktop\Helping someone up a mountain-resized-60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7234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276600" y="609600"/>
            <a:ext cx="2558902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400" dirty="0" smtClean="0">
                <a:solidFill>
                  <a:sysClr val="windowText" lastClr="000000"/>
                </a:solidFill>
                <a:cs typeface="B Zar" pitchFamily="2" charset="-78"/>
              </a:rPr>
              <a:t>كمك كردن</a:t>
            </a:r>
            <a:endParaRPr lang="en-US" sz="2400" dirty="0">
              <a:solidFill>
                <a:sysClr val="windowText" lastClr="000000"/>
              </a:solidFill>
              <a:cs typeface="B Zar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4299" y="10668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solidFill>
                  <a:sysClr val="windowText" lastClr="000000"/>
                </a:solidFill>
                <a:cs typeface="Dast Nevis" pitchFamily="66" charset="-78"/>
              </a:rPr>
              <a:t>مردم هميشه كمك نياز دارند</a:t>
            </a:r>
            <a:endParaRPr lang="en-US" sz="3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Mehdi\Desktop\Helping someone up a mountain-resized-600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0" y="0"/>
            <a:ext cx="9187234" cy="6858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84299" y="3810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solidFill>
                  <a:sysClr val="windowText" lastClr="000000"/>
                </a:solidFill>
                <a:cs typeface="Dast Nevis" pitchFamily="66" charset="-78"/>
              </a:rPr>
              <a:t>مردم هميشه كمك نياز دارند</a:t>
            </a:r>
            <a:endParaRPr lang="en-US" sz="3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 l="15556" t="8889" r="63333" b="79556"/>
          <a:stretch>
            <a:fillRect/>
          </a:stretch>
        </p:blipFill>
        <p:spPr bwMode="auto">
          <a:xfrm>
            <a:off x="1371600" y="1447800"/>
            <a:ext cx="2895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 l="32222" t="20667" r="16667" b="27778"/>
          <a:stretch>
            <a:fillRect/>
          </a:stretch>
        </p:blipFill>
        <p:spPr bwMode="auto">
          <a:xfrm>
            <a:off x="457200" y="2438400"/>
            <a:ext cx="4593021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5410200" y="2133600"/>
            <a:ext cx="3429000" cy="4278094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 ني‌ني‌سايت.كام</a:t>
            </a:r>
            <a:endParaRPr lang="fa-IR" sz="20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مادران باردار و مادران كودكان زير 5 سال دنياي احتياج‌اند. نيازهايي كه فرصت برآورده كردنشان نيست!</a:t>
            </a: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چه چيزي بهتر از يك سايت كه تمام احتياجات فكري و خريد مادران را برآورده كند؟</a:t>
            </a: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عضويت طلايي: 15هزار تومان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Mehdi\Desktop\Helping someone up a mountain-resized-600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0" y="0"/>
            <a:ext cx="9187234" cy="6858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84299" y="3810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solidFill>
                  <a:sysClr val="windowText" lastClr="000000"/>
                </a:solidFill>
                <a:cs typeface="Dast Nevis" pitchFamily="66" charset="-78"/>
              </a:rPr>
              <a:t>مردم هميشه كمك نياز دارند</a:t>
            </a:r>
            <a:endParaRPr lang="en-US" sz="3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10200" y="2133600"/>
            <a:ext cx="3429000" cy="3170099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 چي‌بپزم.كام</a:t>
            </a:r>
            <a:endParaRPr lang="fa-IR" sz="20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همه هميشه نياز به يك دستورغذاي متناسب با موجودي‌هاي يخچال دارند. </a:t>
            </a: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محتويات مواد اوليه يخچال‌تان را مشخص كنيد تا سايت به شما كمك كند يك غذاي خوشمزه بپزيد.</a:t>
            </a:r>
          </a:p>
        </p:txBody>
      </p:sp>
      <p:pic>
        <p:nvPicPr>
          <p:cNvPr id="189442" name="Picture 2"/>
          <p:cNvPicPr>
            <a:picLocks noChangeAspect="1" noChangeArrowheads="1"/>
          </p:cNvPicPr>
          <p:nvPr/>
        </p:nvPicPr>
        <p:blipFill>
          <a:blip r:embed="rId3" cstate="print"/>
          <a:srcRect l="26667" t="19556" r="26111" b="24444"/>
          <a:stretch>
            <a:fillRect/>
          </a:stretch>
        </p:blipFill>
        <p:spPr bwMode="auto">
          <a:xfrm>
            <a:off x="381000" y="2209800"/>
            <a:ext cx="4572000" cy="3388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http://t2.gstatic.com/images?q=tbn:ANd9GcToc_B0H1v21V4VYPtjNdPQeFdCXce1x5K_pjljg_McLs0_kr_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228600"/>
            <a:ext cx="8786581" cy="6629399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381000"/>
            <a:ext cx="5715000" cy="6019800"/>
          </a:xfrm>
          <a:solidFill>
            <a:schemeClr val="tx1">
              <a:lumMod val="75000"/>
              <a:lumOff val="25000"/>
              <a:alpha val="58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>
              <a:buNone/>
            </a:pPr>
            <a:r>
              <a:rPr lang="fa-IR" sz="4400" dirty="0" smtClean="0">
                <a:cs typeface="B Koodak" pitchFamily="2" charset="-78"/>
              </a:rPr>
              <a:t>خوب بيانديشيد: </a:t>
            </a:r>
          </a:p>
          <a:p>
            <a:pPr algn="ctr">
              <a:buNone/>
            </a:pPr>
            <a:r>
              <a:rPr lang="fa-IR" sz="4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cs typeface="B Koodak" pitchFamily="2" charset="-78"/>
              </a:rPr>
              <a:t>چرا</a:t>
            </a:r>
            <a:r>
              <a:rPr lang="fa-IR" sz="4400" dirty="0" smtClean="0">
                <a:cs typeface="B Koodak" pitchFamily="2" charset="-78"/>
              </a:rPr>
              <a:t> مردم كيف پولشان را درمي‌آورند؟</a:t>
            </a:r>
          </a:p>
          <a:p>
            <a:pPr algn="ctr">
              <a:buNone/>
            </a:pPr>
            <a:endParaRPr lang="fa-IR" sz="4400" dirty="0" smtClean="0">
              <a:cs typeface="B Koodak" pitchFamily="2" charset="-78"/>
            </a:endParaRPr>
          </a:p>
          <a:p>
            <a:pPr algn="ctr">
              <a:buNone/>
            </a:pPr>
            <a:r>
              <a:rPr lang="fa-IR" sz="4400" dirty="0" smtClean="0">
                <a:cs typeface="B Koodak" pitchFamily="2" charset="-78"/>
              </a:rPr>
              <a:t>بعد به اين بپردازيد:</a:t>
            </a:r>
          </a:p>
          <a:p>
            <a:pPr algn="ctr">
              <a:buNone/>
            </a:pPr>
            <a:r>
              <a:rPr lang="fa-IR" sz="4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cs typeface="B Koodak" pitchFamily="2" charset="-78"/>
              </a:rPr>
              <a:t>چگونه </a:t>
            </a:r>
            <a:r>
              <a:rPr lang="fa-IR" sz="4400" dirty="0" smtClean="0">
                <a:cs typeface="B Koodak" pitchFamily="2" charset="-78"/>
              </a:rPr>
              <a:t>مي‌توانيد با استفاده از اين ارزش يك ايده كسب و كار موفق داشته باشيد.</a:t>
            </a:r>
          </a:p>
          <a:p>
            <a:pPr algn="ctr">
              <a:buNone/>
            </a:pPr>
            <a:endParaRPr lang="fa-IR" sz="4400" dirty="0" smtClean="0">
              <a:cs typeface="B Koodak" pitchFamily="2" charset="-78"/>
            </a:endParaRPr>
          </a:p>
          <a:p>
            <a:pPr algn="ctr">
              <a:buNone/>
            </a:pPr>
            <a:endParaRPr lang="en-US" sz="4400" dirty="0">
              <a:cs typeface="B Koodak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D:\dropbox\My Dropbox\SW-SHBU\content\present\Money Making methods\slide-69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516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4200" y="3429000"/>
            <a:ext cx="2895600" cy="1828800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fa-IR" i="1" dirty="0" smtClean="0">
                <a:cs typeface="B Zar" pitchFamily="2" charset="-78"/>
              </a:rPr>
              <a:t>حالا وقتشه</a:t>
            </a:r>
            <a:br>
              <a:rPr lang="fa-IR" i="1" dirty="0" smtClean="0">
                <a:cs typeface="B Zar" pitchFamily="2" charset="-78"/>
              </a:rPr>
            </a:br>
            <a:r>
              <a:rPr lang="fa-IR" b="1" i="1" dirty="0" smtClean="0">
                <a:cs typeface="B Zar" pitchFamily="2" charset="-78"/>
              </a:rPr>
              <a:t>حركت!</a:t>
            </a:r>
            <a:endParaRPr lang="en-US" b="1" i="1" dirty="0">
              <a:cs typeface="B Za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mastersofseo.com/wp-content/uploads/2009/01/inspir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918"/>
            <a:ext cx="9144000" cy="686291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sz="3600" dirty="0" smtClean="0">
                <a:cs typeface="12   Yagut_shsmrt" pitchFamily="2" charset="-78"/>
              </a:rPr>
              <a:t>مطالب اين ارائه همچنين الهام گرفته شده بود از:</a:t>
            </a:r>
            <a:endParaRPr lang="en-US" sz="3600" dirty="0">
              <a:cs typeface="12   Yagut_shsmrt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lnSpcReduction="10000"/>
          </a:bodyPr>
          <a:lstStyle/>
          <a:p>
            <a:pPr algn="ctr">
              <a:buNone/>
            </a:pPr>
            <a:endParaRPr lang="fa-IR" sz="4400" dirty="0" smtClean="0">
              <a:solidFill>
                <a:schemeClr val="bg1"/>
              </a:solidFill>
            </a:endParaRPr>
          </a:p>
          <a:p>
            <a:pPr algn="ctr">
              <a:buNone/>
            </a:pPr>
            <a:endParaRPr lang="fa-IR" sz="2800" dirty="0" smtClean="0">
              <a:solidFill>
                <a:schemeClr val="bg1"/>
              </a:solidFill>
            </a:endParaRPr>
          </a:p>
          <a:p>
            <a:pPr algn="ctr">
              <a:buNone/>
            </a:pPr>
            <a:endParaRPr lang="en-US" sz="4400" dirty="0" smtClean="0">
              <a:solidFill>
                <a:schemeClr val="bg1"/>
              </a:solidFill>
            </a:endParaRPr>
          </a:p>
          <a:p>
            <a:pPr algn="ctr">
              <a:buNone/>
            </a:pPr>
            <a:endParaRPr lang="en-US" sz="4400" dirty="0" smtClean="0">
              <a:solidFill>
                <a:schemeClr val="bg1"/>
              </a:solidFill>
            </a:endParaRPr>
          </a:p>
          <a:p>
            <a:pPr algn="ctr">
              <a:buNone/>
            </a:pPr>
            <a:endParaRPr lang="en-US" sz="4400" dirty="0" smtClean="0">
              <a:solidFill>
                <a:schemeClr val="bg1"/>
              </a:solidFill>
            </a:endParaRPr>
          </a:p>
          <a:p>
            <a:pPr algn="ctr">
              <a:buNone/>
            </a:pPr>
            <a:endParaRPr lang="en-US" sz="4400" dirty="0" smtClean="0">
              <a:solidFill>
                <a:schemeClr val="bg1"/>
              </a:solidFill>
            </a:endParaRPr>
          </a:p>
          <a:p>
            <a:pPr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www.boardofinnovation.com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0417" t="14166" r="15624" b="10000"/>
          <a:stretch>
            <a:fillRect/>
          </a:stretch>
        </p:blipFill>
        <p:spPr bwMode="auto">
          <a:xfrm>
            <a:off x="0" y="998113"/>
            <a:ext cx="9144000" cy="585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071546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i="0" u="none" strike="noStrike" kern="1200" normalizeH="0" baseline="0" noProof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+mj-lt"/>
                <a:ea typeface="+mj-ea"/>
                <a:cs typeface="12   Yagut_shsmrt" pitchFamily="2" charset="-78"/>
              </a:rPr>
              <a:t>www.mnasseri.ir</a:t>
            </a:r>
            <a:endParaRPr kumimoji="0" lang="en-US" sz="13800" i="0" u="none" strike="noStrike" kern="1200" normalizeH="0" baseline="0" noProof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EAB4-F2AB-4B0C-9AD1-49080ED9CDA8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 </a:t>
            </a:r>
            <a:endParaRPr lang="en-US" dirty="0"/>
          </a:p>
        </p:txBody>
      </p:sp>
      <p:sp>
        <p:nvSpPr>
          <p:cNvPr id="158722" name="AutoShape 2" descr="http://4.bp.blogspot.com/-aqbmyu8rxmE/Ti2rs0_oczI/AAAAAAAAJ3U/fCG9qZ7ueAg/s1600/garden+-+gardening+-+garden+ideas+-+tire+planters+-+painted+tires+via+pinterest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724" name="AutoShape 4" descr="http://4.bp.blogspot.com/-aqbmyu8rxmE/Ti2rs0_oczI/AAAAAAAAJ3U/fCG9qZ7ueAg/s1600/garden+-+gardening+-+garden+ideas+-+tire+planters+-+painted+tires+via+pinterest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8725" name="Picture 5" descr="C:\Documents and Settings\Mehdi\Desktop\garden - gardening - garden ideas - tire planters - painted tires via pintere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93029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http://t2.gstatic.com/images?q=tbn:ANd9GcToc_B0H1v21V4VYPtjNdPQeFdCXce1x5K_pjljg_McLs0_kr_h"/>
          <p:cNvPicPr>
            <a:picLocks noChangeAspect="1" noChangeArrowheads="1"/>
          </p:cNvPicPr>
          <p:nvPr/>
        </p:nvPicPr>
        <p:blipFill>
          <a:blip r:embed="rId2" cstate="print">
            <a:lum bright="-69000" contrast="1000"/>
          </a:blip>
          <a:srcRect/>
          <a:stretch>
            <a:fillRect/>
          </a:stretch>
        </p:blipFill>
        <p:spPr bwMode="auto">
          <a:xfrm>
            <a:off x="-1" y="-41070"/>
            <a:ext cx="9144001" cy="6899069"/>
          </a:xfrm>
          <a:prstGeom prst="rect">
            <a:avLst/>
          </a:prstGeom>
          <a:noFill/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57800"/>
          </a:xfrm>
        </p:spPr>
        <p:txBody>
          <a:bodyPr numCol="2" rtlCol="1">
            <a:normAutofit/>
          </a:bodyPr>
          <a:lstStyle/>
          <a:p>
            <a:pPr marL="971550" lvl="1" indent="-514350" algn="r">
              <a:buNone/>
            </a:pPr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مانند يك رئيس</a:t>
            </a:r>
          </a:p>
          <a:p>
            <a:pPr marL="971550" lvl="1" indent="-514350" algn="r">
              <a:buNone/>
            </a:pPr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تعلق به يك جمع</a:t>
            </a:r>
          </a:p>
          <a:p>
            <a:pPr marL="971550" lvl="1" indent="-514350" algn="r">
              <a:buNone/>
            </a:pPr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رازآلودي و هيجان</a:t>
            </a:r>
          </a:p>
          <a:p>
            <a:pPr marL="971550" lvl="1" indent="-514350" algn="r">
              <a:buNone/>
            </a:pPr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كاهش هزينه‌ها</a:t>
            </a:r>
          </a:p>
          <a:p>
            <a:pPr marL="971550" lvl="1" indent="-514350" algn="r">
              <a:buNone/>
            </a:pPr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معحزه‌هاي اينترنتي</a:t>
            </a:r>
          </a:p>
          <a:p>
            <a:pPr marL="971550" lvl="1" indent="-514350" algn="r">
              <a:buNone/>
            </a:pPr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اين لعنتي مال منه!</a:t>
            </a:r>
          </a:p>
          <a:p>
            <a:pPr marL="971550" lvl="1" indent="-514350" algn="r">
              <a:buNone/>
            </a:pPr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نگهداري رازها</a:t>
            </a:r>
          </a:p>
          <a:p>
            <a:pPr marL="971550" lvl="1" indent="-514350" algn="r">
              <a:buNone/>
            </a:pPr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قدرتمندتر، سريع‌تر</a:t>
            </a:r>
          </a:p>
          <a:p>
            <a:pPr marL="971550" lvl="1" indent="-514350" algn="r">
              <a:buNone/>
            </a:pPr>
            <a:endParaRPr lang="fa-IR" dirty="0" smtClean="0">
              <a:solidFill>
                <a:schemeClr val="bg1"/>
              </a:solidFill>
              <a:cs typeface="B Yekan" pitchFamily="2" charset="-78"/>
            </a:endParaRPr>
          </a:p>
          <a:p>
            <a:pPr marL="971550" lvl="1" indent="-514350" algn="r">
              <a:buNone/>
            </a:pPr>
            <a:endParaRPr lang="fa-IR" dirty="0" smtClean="0">
              <a:solidFill>
                <a:schemeClr val="bg1"/>
              </a:solidFill>
              <a:cs typeface="B Yekan" pitchFamily="2" charset="-78"/>
            </a:endParaRPr>
          </a:p>
          <a:p>
            <a:pPr marL="971550" lvl="1" indent="-514350" algn="r">
              <a:buNone/>
            </a:pPr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فقط مثل من</a:t>
            </a:r>
            <a:endParaRPr lang="en-US" dirty="0" smtClean="0">
              <a:solidFill>
                <a:schemeClr val="bg1"/>
              </a:solidFill>
              <a:cs typeface="B Yekan" pitchFamily="2" charset="-78"/>
            </a:endParaRPr>
          </a:p>
          <a:p>
            <a:pPr marL="971550" lvl="1" indent="-514350" algn="r">
              <a:buNone/>
            </a:pPr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به من خدمت كن</a:t>
            </a:r>
          </a:p>
          <a:p>
            <a:pPr marL="971550" lvl="1" indent="-514350" algn="r">
              <a:buNone/>
            </a:pPr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زمان در حال گذر است</a:t>
            </a:r>
          </a:p>
          <a:p>
            <a:pPr marL="971550" lvl="1" indent="-514350" algn="r">
              <a:buNone/>
            </a:pPr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خودستايي</a:t>
            </a:r>
          </a:p>
          <a:p>
            <a:pPr marL="971550" lvl="1" indent="-514350" algn="r">
              <a:buNone/>
            </a:pPr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كسب اطلاعات دقيق</a:t>
            </a:r>
          </a:p>
          <a:p>
            <a:pPr marL="971550" lvl="1" indent="-514350" algn="r">
              <a:buNone/>
            </a:pPr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با من در ارتباط باش</a:t>
            </a:r>
          </a:p>
          <a:p>
            <a:pPr marL="971550" lvl="1" indent="-514350" algn="r">
              <a:buNone/>
            </a:pPr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ترس «از دست دادن»</a:t>
            </a:r>
          </a:p>
          <a:p>
            <a:pPr marL="971550" lvl="1" indent="-514350" algn="r">
              <a:buNone/>
            </a:pPr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كمك كردن</a:t>
            </a:r>
            <a:endParaRPr lang="en-US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" y="228600"/>
            <a:ext cx="868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4000" dirty="0" smtClean="0">
                <a:solidFill>
                  <a:schemeClr val="bg1"/>
                </a:solidFill>
                <a:latin typeface="Adobe Arabic" pitchFamily="18" charset="-78"/>
                <a:cs typeface="12   Yagut_shsmrt" pitchFamily="2" charset="-78"/>
              </a:rPr>
              <a:t>16 دليل خوب براي تبديل شدن افراد به مشتري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3581400" y="2895600"/>
            <a:ext cx="20574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800" dirty="0" smtClean="0">
                <a:solidFill>
                  <a:sysClr val="windowText" lastClr="000000"/>
                </a:solidFill>
                <a:cs typeface="B Zar" pitchFamily="2" charset="-78"/>
              </a:rPr>
              <a:t>مانند يك رئيس</a:t>
            </a:r>
            <a:endParaRPr lang="en-US" sz="2800" dirty="0">
              <a:solidFill>
                <a:sysClr val="windowText" lastClr="000000"/>
              </a:solidFill>
              <a:cs typeface="B Zar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95400" y="3331534"/>
            <a:ext cx="6858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200" dirty="0" smtClean="0">
                <a:solidFill>
                  <a:sysClr val="windowText" lastClr="000000"/>
                </a:solidFill>
                <a:cs typeface="Dast Nevis" pitchFamily="66" charset="-78"/>
              </a:rPr>
              <a:t>مردم دوست دارند حرفه‌ اي به نظر آيند</a:t>
            </a:r>
            <a:endParaRPr lang="en-US" sz="32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 b="454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990600" y="327835"/>
            <a:ext cx="6858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200" dirty="0" smtClean="0">
                <a:solidFill>
                  <a:sysClr val="windowText" lastClr="000000"/>
                </a:solidFill>
                <a:cs typeface="Dast Nevis" pitchFamily="66" charset="-78"/>
              </a:rPr>
              <a:t>مردم دوست دارند حرفه‌ اي به نظر آيند</a:t>
            </a:r>
            <a:endParaRPr lang="en-US" sz="32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4842808"/>
            <a:ext cx="6858000" cy="1938992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600" i="1" dirty="0" smtClean="0">
                <a:solidFill>
                  <a:schemeClr val="bg1"/>
                </a:solidFill>
                <a:cs typeface="B Zar" pitchFamily="2" charset="-78"/>
              </a:rPr>
              <a:t>مثال: ويندوز ويستا</a:t>
            </a:r>
          </a:p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شما نمي‌خواهيد رئيس، مدير فروش يا هر فرد مهم ديگري باشيد كه ويندوز «</a:t>
            </a:r>
            <a:r>
              <a:rPr lang="en-US" sz="2800" dirty="0" smtClean="0">
                <a:solidFill>
                  <a:schemeClr val="bg1"/>
                </a:solidFill>
                <a:cs typeface="B Yekan" pitchFamily="2" charset="-78"/>
              </a:rPr>
              <a:t>Home Basic</a:t>
            </a:r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» را در جلسات‌تان استفاده مي‌كند، درسته؟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3175</TotalTime>
  <Words>1993</Words>
  <Application>Microsoft Office PowerPoint</Application>
  <PresentationFormat>On-screen Show (4:3)</PresentationFormat>
  <Paragraphs>290</Paragraphs>
  <Slides>63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4" baseType="lpstr">
      <vt:lpstr>Arial</vt:lpstr>
      <vt:lpstr>Calibri</vt:lpstr>
      <vt:lpstr>12   Yagut_shsmrt</vt:lpstr>
      <vt:lpstr>B Yekan</vt:lpstr>
      <vt:lpstr>B Koodak</vt:lpstr>
      <vt:lpstr>Adobe Arabic</vt:lpstr>
      <vt:lpstr>B Zar</vt:lpstr>
      <vt:lpstr>Dast Nevis</vt:lpstr>
      <vt:lpstr>Wingdings</vt:lpstr>
      <vt:lpstr>Times New Roman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حالا وقتشه حركت!</vt:lpstr>
      <vt:lpstr>مطالب اين ارائه همچنين الهام گرفته شده بود از:</vt:lpstr>
      <vt:lpstr>Slide 62</vt:lpstr>
      <vt:lpstr>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naseri</dc:creator>
  <cp:lastModifiedBy>mahdi</cp:lastModifiedBy>
  <cp:revision>169</cp:revision>
  <dcterms:created xsi:type="dcterms:W3CDTF">2006-08-16T00:00:00Z</dcterms:created>
  <dcterms:modified xsi:type="dcterms:W3CDTF">2014-08-13T10:59:26Z</dcterms:modified>
</cp:coreProperties>
</file>